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318" r:id="rId8"/>
    <p:sldId id="489" r:id="rId9"/>
    <p:sldId id="362" r:id="rId10"/>
    <p:sldId id="490" r:id="rId11"/>
    <p:sldId id="262" r:id="rId12"/>
    <p:sldId id="317" r:id="rId13"/>
    <p:sldId id="309" r:id="rId14"/>
    <p:sldId id="316" r:id="rId15"/>
    <p:sldId id="361" r:id="rId16"/>
    <p:sldId id="300" r:id="rId17"/>
  </p:sldIdLst>
  <p:sldSz cx="10693400" cy="7561263"/>
  <p:notesSz cx="6858000" cy="9945688"/>
  <p:defaultTextStyle>
    <a:defPPr>
      <a:defRPr lang="ko-KR"/>
    </a:defPPr>
    <a:lvl1pPr algn="l" defTabSz="1042988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520700" indent="-63500" algn="l" defTabSz="1042988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1042988" indent="-128588" algn="l" defTabSz="1042988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563688" indent="-192088" algn="l" defTabSz="1042988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2085975" indent="-257175" algn="l" defTabSz="1042988" rtl="0" eaLnBrk="0" fontAlgn="base" hangingPunct="0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82E6"/>
    <a:srgbClr val="4B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301" y="283"/>
      </p:cViewPr>
      <p:guideLst>
        <p:guide orient="horz" pos="2382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406239-F6E7-074C-366C-DC538D3233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43056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D2141F-0654-665F-F0FF-4946C955C2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BC78368-BEF2-41A6-9DA9-B6272701AC36}" type="datetimeFigureOut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03049D4A-086F-1243-6ED3-53EF815CA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746125"/>
            <a:ext cx="5273675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EF40FD77-E9F0-67EF-B28C-59ED00E6E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51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4A2E24-5F69-113D-5EFF-45750242494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43056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1EB944-DB4C-B450-060A-8E76DAAAC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38F0C73F-4E5D-4184-978F-4A91F4569E3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20700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429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63688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85975" algn="l" defTabSz="1042988" rtl="0" eaLnBrk="0" fontAlgn="base" latinLnBrk="1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F0C73F-4E5D-4184-978F-4A91F4569E34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01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>
            <a:extLst>
              <a:ext uri="{FF2B5EF4-FFF2-40B4-BE49-F238E27FC236}">
                <a16:creationId xmlns:a16="http://schemas.microsoft.com/office/drawing/2014/main" id="{647AF92C-9DB1-DA1F-ACEF-2236F3FFB7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>
            <a:extLst>
              <a:ext uri="{FF2B5EF4-FFF2-40B4-BE49-F238E27FC236}">
                <a16:creationId xmlns:a16="http://schemas.microsoft.com/office/drawing/2014/main" id="{7C29A663-5D55-4ABA-52BE-93F799DAE5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Our customers company.</a:t>
            </a:r>
          </a:p>
          <a:p>
            <a:endParaRPr lang="en-US" altLang="ko-KR"/>
          </a:p>
          <a:p>
            <a:r>
              <a:rPr lang="en-US" altLang="ko-KR"/>
              <a:t>I work with Korean automobile manufacturers, military, logistics companies, and motor sports companies.</a:t>
            </a:r>
            <a:endParaRPr lang="ko-KR" altLang="en-US"/>
          </a:p>
        </p:txBody>
      </p:sp>
      <p:sp>
        <p:nvSpPr>
          <p:cNvPr id="17412" name="슬라이드 번호 개체 틀 3">
            <a:extLst>
              <a:ext uri="{FF2B5EF4-FFF2-40B4-BE49-F238E27FC236}">
                <a16:creationId xmlns:a16="http://schemas.microsoft.com/office/drawing/2014/main" id="{CAA0E3D3-9F85-9302-BC6D-88BAF5BF61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DB9411A-8591-4426-A1FC-D417559E58D7}" type="slidenum">
              <a:rPr lang="ko-KR" altLang="en-US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이노플랜 Works\진행업무\20140116 진컴퍼니\design\1.jpg">
            <a:extLst>
              <a:ext uri="{FF2B5EF4-FFF2-40B4-BE49-F238E27FC236}">
                <a16:creationId xmlns:a16="http://schemas.microsoft.com/office/drawing/2014/main" id="{72ADBD8B-D210-26CA-D4C0-0DCD8D8696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F95F6A4-F647-0836-22DC-75B6968C3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C96AF-F894-4818-A3FA-92C6A8574CEB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7E9D834-108E-348A-C439-01E9B949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82CC8F35-8DFF-40D8-8A36-2327493D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73AA5A1-4D3F-4182-8CE9-DD832A118B5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1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90DC4-2FB5-62B5-D001-C71D7E21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6D8BA-FA74-43E4-A78E-238AD7B31783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0CF273-8F59-7895-8FFD-08C418E3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AFAE5-E2D1-23BD-5B69-DDDCEAE9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6A13E3-A525-498C-81BF-4A7BD21EB1E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15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8F3C3-E390-2889-F0E2-CE6BACC7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235FC-9A0B-4EAB-A6E0-C71E11CDED45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9E5C4-1E54-83E7-5D84-05D82A1CA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5AA0B4-531B-130A-1992-9F0C3249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F163D-0812-4BBC-9C50-6E5620D4C7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48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이노플랜 Works\진행업무\20140116 진컴퍼니\design\2.jpg">
            <a:extLst>
              <a:ext uri="{FF2B5EF4-FFF2-40B4-BE49-F238E27FC236}">
                <a16:creationId xmlns:a16="http://schemas.microsoft.com/office/drawing/2014/main" id="{3E066ACA-2BCB-FF74-E706-7968EEF9EAB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B73B36B-D4F8-A7B4-3031-E02D2DD7B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88DB7F-571B-40CC-8A57-358FDF19003D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4042B34-0A80-957B-3969-A14F515B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3F9778C-4F50-5DA5-CD3F-FD7A4ABD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5890EB3-0101-4C3A-A7AD-0E20B4A488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191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이노플랜 Works\진행업무\20140116 진컴퍼니\design\3.jpg">
            <a:extLst>
              <a:ext uri="{FF2B5EF4-FFF2-40B4-BE49-F238E27FC236}">
                <a16:creationId xmlns:a16="http://schemas.microsoft.com/office/drawing/2014/main" id="{8D887EDE-D825-8D0B-A69B-462927C46C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D8408DB2-2399-8F9C-6CF8-4A884050C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4BC2C5-8A3D-4F16-9442-DF453130C5F5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BBDECE00-2DD3-1FA6-5398-79F779B9B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452A4978-3690-6653-B365-DEF57C11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522AACC-64D9-4F75-A5AF-0E9767BDCC8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25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EC59C301-231D-C7DA-9F96-1AD220DF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12357-A2F8-4AC6-8B65-B30877AE1670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3D8C3161-E5F1-018F-3FA4-54E1C7C7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552EAB6B-806F-03FF-0B46-88B50216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67B72-DD32-48E2-A340-5E5AB10745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56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1CEA5E13-A2E5-6EBB-C5F8-30C339320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DF174-409D-4FA6-B0C5-05CB0FA0F0B2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61510F20-1CDB-A913-4AF6-A14433F0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02E82C5C-4B44-D341-DD61-FDFF75D5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3D358-799C-4F39-9A6A-6DB2EE2C340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6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B416FFA6-F103-B0E2-5A1C-C011C4B2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C55A12-2439-46E6-993F-16910C93B9C2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764B6E9F-3095-745C-4BEC-EA07FA4C4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B7F96EF0-8718-F2BE-8D53-1D31ABEF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366EED-44D1-4884-8FDC-07E28412B7D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5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:\이노플랜 Works\진행업무\20140116 진컴퍼니\design\4.jpg">
            <a:extLst>
              <a:ext uri="{FF2B5EF4-FFF2-40B4-BE49-F238E27FC236}">
                <a16:creationId xmlns:a16="http://schemas.microsoft.com/office/drawing/2014/main" id="{9D938BFD-BFB2-C493-6938-052AFF97F0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B3A7F79-DEE8-1EF0-D758-E9493B64C18E}"/>
              </a:ext>
            </a:extLst>
          </p:cNvPr>
          <p:cNvSpPr/>
          <p:nvPr userDrawn="1"/>
        </p:nvSpPr>
        <p:spPr>
          <a:xfrm>
            <a:off x="10242550" y="396875"/>
            <a:ext cx="288925" cy="287338"/>
          </a:xfrm>
          <a:prstGeom prst="ellipse">
            <a:avLst/>
          </a:prstGeom>
          <a:solidFill>
            <a:srgbClr val="008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날짜 개체 틀 1">
            <a:extLst>
              <a:ext uri="{FF2B5EF4-FFF2-40B4-BE49-F238E27FC236}">
                <a16:creationId xmlns:a16="http://schemas.microsoft.com/office/drawing/2014/main" id="{E4D5141D-D328-8A30-2EFA-28FDA7939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E99822-6C3C-48B3-9B3A-C8F70C354AC0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5" name="바닥글 개체 틀 2">
            <a:extLst>
              <a:ext uri="{FF2B5EF4-FFF2-40B4-BE49-F238E27FC236}">
                <a16:creationId xmlns:a16="http://schemas.microsoft.com/office/drawing/2014/main" id="{55CFBD4D-99AB-7955-CF90-5CC770110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40D4FB09-3095-D8B1-A1F9-98802846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3163" y="339725"/>
            <a:ext cx="647700" cy="401638"/>
          </a:xfrm>
        </p:spPr>
        <p:txBody>
          <a:bodyPr/>
          <a:lstStyle>
            <a:lvl1pPr algn="ctr">
              <a:defRPr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defRPr>
            </a:lvl1pPr>
          </a:lstStyle>
          <a:p>
            <a:pPr>
              <a:defRPr/>
            </a:pPr>
            <a:fld id="{FF9600EC-DE43-49F0-9CDF-9F0F99A6159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5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4B94283B-9AD0-11C8-B299-864C880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BCF70-114B-49E9-907B-D51D9424003C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A981104-C84E-53E9-FF84-4E5091AB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7746B67-6C26-B5E2-5B42-29837165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C4E254-C682-42D6-BEC3-363D1FCA824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30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 rtlCol="0">
            <a:normAutofit/>
          </a:bodyPr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8D68AAFF-7FE9-E82F-F3D5-F226CB70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A86FE4-3159-43E7-A6CA-0D2CE010BD5E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CD21E6A8-506D-90EB-45B0-DB116B62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13A5E9F-3104-DE0F-08AF-ABF2EFF2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E864C-67C5-4168-9A57-3DC0982B0EA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81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88D263C6-6D62-A712-608D-8B86E193C6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5647DB01-FD3A-EFA8-CCBA-E03D1FE364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A4019D-30BB-6D29-9D96-F48CCD8CE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792DAC-7877-4D09-83FA-800A4F56A648}" type="datetime1">
              <a:rPr lang="ko-KR" altLang="en-US"/>
              <a:pPr>
                <a:defRPr/>
              </a:pPr>
              <a:t>2025-07-25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9A78A-3576-C745-B308-104600B230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0B46A-422D-14C8-C566-823D8F47F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400" smtClean="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62D9D9F-ACDF-48FF-A0E8-E579A644073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09" r:id="rId4"/>
    <p:sldLayoutId id="2147483710" r:id="rId5"/>
    <p:sldLayoutId id="2147483711" r:id="rId6"/>
    <p:sldLayoutId id="2147483719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5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2" descr="컵이(가) 표시된 사진&#10;&#10;자동 생성된 설명">
            <a:extLst>
              <a:ext uri="{FF2B5EF4-FFF2-40B4-BE49-F238E27FC236}">
                <a16:creationId xmlns:a16="http://schemas.microsoft.com/office/drawing/2014/main" id="{D8C7BE1F-CF6A-7624-17CF-FC3644967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8" y="1116013"/>
            <a:ext cx="432117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953F15-CD46-9C92-E56C-A5EA5B9610ED}"/>
              </a:ext>
            </a:extLst>
          </p:cNvPr>
          <p:cNvSpPr/>
          <p:nvPr/>
        </p:nvSpPr>
        <p:spPr>
          <a:xfrm>
            <a:off x="5418708" y="4500711"/>
            <a:ext cx="5346700" cy="830997"/>
          </a:xfrm>
          <a:prstGeom prst="rect">
            <a:avLst/>
          </a:prstGeom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eaLnBrk="1" latinLnBrk="1" hangingPunct="1">
              <a:defRPr/>
            </a:pP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"/>
              </a:rPr>
              <a:t>Engine Performance Improvement Research Group</a:t>
            </a:r>
            <a:endParaRPr lang="ko-KR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1">
            <a:extLst>
              <a:ext uri="{FF2B5EF4-FFF2-40B4-BE49-F238E27FC236}">
                <a16:creationId xmlns:a16="http://schemas.microsoft.com/office/drawing/2014/main" id="{30A29B58-136A-4D23-AE4C-75BB7547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FA9437-0FE3-47E7-B32B-1934AE60CE25}" type="slidenum">
              <a:rPr lang="ko-KR" altLang="en-US"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1E145-426D-4FDE-B4E6-7A2B4260BC59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01-3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1CECF-5FAD-4768-B880-7FCD8AD046E7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인증 및 수상내역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2BC738-75B2-46C8-98A7-79B92E9A0A82}"/>
              </a:ext>
            </a:extLst>
          </p:cNvPr>
          <p:cNvSpPr/>
          <p:nvPr/>
        </p:nvSpPr>
        <p:spPr>
          <a:xfrm>
            <a:off x="7723188" y="44450"/>
            <a:ext cx="2825750" cy="161925"/>
          </a:xfrm>
          <a:prstGeom prst="rect">
            <a:avLst/>
          </a:prstGeom>
          <a:solidFill>
            <a:srgbClr val="0182E7"/>
          </a:solidFill>
          <a:ln>
            <a:solidFill>
              <a:srgbClr val="0182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ABB95-0DC8-421C-8EA8-7C8EAF9C7962}"/>
              </a:ext>
            </a:extLst>
          </p:cNvPr>
          <p:cNvSpPr txBox="1"/>
          <p:nvPr/>
        </p:nvSpPr>
        <p:spPr>
          <a:xfrm>
            <a:off x="450156" y="857987"/>
            <a:ext cx="9937104" cy="1793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1043056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1"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엔진 제어 장치  </a:t>
            </a:r>
            <a:r>
              <a:rPr kumimoji="1"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1"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폰 및 </a:t>
            </a:r>
            <a:r>
              <a:rPr lang="en-US" altLang="ko-KR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 </a:t>
            </a:r>
            <a:r>
              <a:rPr lang="ko-KR" altLang="en-US" sz="20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커넥티드</a:t>
            </a:r>
            <a:r>
              <a:rPr lang="ko-KR" altLang="en-US" sz="20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모듈 개발 성공</a:t>
            </a:r>
            <a:endParaRPr lang="en-US" altLang="ko-KR" sz="2000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43056">
              <a:lnSpc>
                <a:spcPct val="150000"/>
              </a:lnSpc>
              <a:defRPr/>
            </a:pPr>
            <a:endParaRPr kumimoji="1"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1043056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</a:t>
            </a:r>
            <a:r>
              <a:rPr kumimoji="1"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선박</a:t>
            </a:r>
            <a:r>
              <a:rPr kumimoji="1"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비행기</a:t>
            </a:r>
            <a:r>
              <a:rPr kumimoji="1"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농기계</a:t>
            </a:r>
            <a:r>
              <a:rPr kumimoji="1"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트럭 등 엔진제어 소프트웨어 </a:t>
            </a:r>
            <a:r>
              <a:rPr kumimoji="1"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커넥티드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장비 개발완료 시제품완성</a:t>
            </a:r>
            <a:endParaRPr lang="ko-KR" altLang="en-US" sz="1800" b="1" dirty="0"/>
          </a:p>
        </p:txBody>
      </p:sp>
      <p:pic>
        <p:nvPicPr>
          <p:cNvPr id="2" name="그림 6">
            <a:extLst>
              <a:ext uri="{FF2B5EF4-FFF2-40B4-BE49-F238E27FC236}">
                <a16:creationId xmlns:a16="http://schemas.microsoft.com/office/drawing/2014/main" id="{D0C9E402-D06B-4C59-633E-7A732065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14" y="3130879"/>
            <a:ext cx="5100774" cy="35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C0F3666D-95F0-8E90-5AAA-DCAA7DD07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45" y="2840896"/>
            <a:ext cx="3598174" cy="19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26C414AD-CE42-A41D-C40C-5AE312CE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46" y="5219407"/>
            <a:ext cx="3598173" cy="1815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379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">
            <a:extLst>
              <a:ext uri="{FF2B5EF4-FFF2-40B4-BE49-F238E27FC236}">
                <a16:creationId xmlns:a16="http://schemas.microsoft.com/office/drawing/2014/main" id="{E0DA6B63-ABF0-D4E8-58B3-539FCE722954}"/>
              </a:ext>
            </a:extLst>
          </p:cNvPr>
          <p:cNvSpPr>
            <a:spLocks/>
          </p:cNvSpPr>
          <p:nvPr/>
        </p:nvSpPr>
        <p:spPr bwMode="auto">
          <a:xfrm>
            <a:off x="721043" y="3348583"/>
            <a:ext cx="9251314" cy="2354290"/>
          </a:xfrm>
          <a:custGeom>
            <a:avLst/>
            <a:gdLst>
              <a:gd name="T0" fmla="*/ 3794394 w 5034"/>
              <a:gd name="T1" fmla="*/ 0 h 1908"/>
              <a:gd name="T2" fmla="*/ 2221738 w 5034"/>
              <a:gd name="T3" fmla="*/ 603221 h 1908"/>
              <a:gd name="T4" fmla="*/ 2703999 w 5034"/>
              <a:gd name="T5" fmla="*/ 603221 h 1908"/>
              <a:gd name="T6" fmla="*/ 0 w 5034"/>
              <a:gd name="T7" fmla="*/ 3005079 h 1908"/>
              <a:gd name="T8" fmla="*/ 7634285 w 5034"/>
              <a:gd name="T9" fmla="*/ 3005079 h 1908"/>
              <a:gd name="T10" fmla="*/ 4896922 w 5034"/>
              <a:gd name="T11" fmla="*/ 603221 h 1908"/>
              <a:gd name="T12" fmla="*/ 5479275 w 5034"/>
              <a:gd name="T13" fmla="*/ 622121 h 1908"/>
              <a:gd name="T14" fmla="*/ 3794394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  <a:gd name="connsiteX0" fmla="*/ 4933 w 9963"/>
              <a:gd name="connsiteY0" fmla="*/ 0 h 10000"/>
              <a:gd name="connsiteX1" fmla="*/ 2873 w 9963"/>
              <a:gd name="connsiteY1" fmla="*/ 2007 h 10000"/>
              <a:gd name="connsiteX2" fmla="*/ 3505 w 9963"/>
              <a:gd name="connsiteY2" fmla="*/ 2007 h 10000"/>
              <a:gd name="connsiteX3" fmla="*/ 0 w 9963"/>
              <a:gd name="connsiteY3" fmla="*/ 9947 h 10000"/>
              <a:gd name="connsiteX4" fmla="*/ 9963 w 9963"/>
              <a:gd name="connsiteY4" fmla="*/ 10000 h 10000"/>
              <a:gd name="connsiteX5" fmla="*/ 6377 w 9963"/>
              <a:gd name="connsiteY5" fmla="*/ 2007 h 10000"/>
              <a:gd name="connsiteX6" fmla="*/ 7140 w 9963"/>
              <a:gd name="connsiteY6" fmla="*/ 2070 h 10000"/>
              <a:gd name="connsiteX7" fmla="*/ 4933 w 9963"/>
              <a:gd name="connsiteY7" fmla="*/ 0 h 10000"/>
              <a:gd name="connsiteX0" fmla="*/ 4951 w 10000"/>
              <a:gd name="connsiteY0" fmla="*/ 0 h 10000"/>
              <a:gd name="connsiteX1" fmla="*/ 2884 w 10000"/>
              <a:gd name="connsiteY1" fmla="*/ 2007 h 10000"/>
              <a:gd name="connsiteX2" fmla="*/ 3518 w 10000"/>
              <a:gd name="connsiteY2" fmla="*/ 2007 h 10000"/>
              <a:gd name="connsiteX3" fmla="*/ 0 w 10000"/>
              <a:gd name="connsiteY3" fmla="*/ 9947 h 10000"/>
              <a:gd name="connsiteX4" fmla="*/ 10000 w 10000"/>
              <a:gd name="connsiteY4" fmla="*/ 10000 h 10000"/>
              <a:gd name="connsiteX5" fmla="*/ 6401 w 10000"/>
              <a:gd name="connsiteY5" fmla="*/ 2007 h 10000"/>
              <a:gd name="connsiteX6" fmla="*/ 7167 w 10000"/>
              <a:gd name="connsiteY6" fmla="*/ 2070 h 10000"/>
              <a:gd name="connsiteX7" fmla="*/ 4951 w 10000"/>
              <a:gd name="connsiteY7" fmla="*/ 0 h 10000"/>
              <a:gd name="connsiteX0" fmla="*/ 4951 w 10000"/>
              <a:gd name="connsiteY0" fmla="*/ 0 h 10000"/>
              <a:gd name="connsiteX1" fmla="*/ 2884 w 10000"/>
              <a:gd name="connsiteY1" fmla="*/ 2007 h 10000"/>
              <a:gd name="connsiteX2" fmla="*/ 3518 w 10000"/>
              <a:gd name="connsiteY2" fmla="*/ 2007 h 10000"/>
              <a:gd name="connsiteX3" fmla="*/ 0 w 10000"/>
              <a:gd name="connsiteY3" fmla="*/ 9947 h 10000"/>
              <a:gd name="connsiteX4" fmla="*/ 10000 w 10000"/>
              <a:gd name="connsiteY4" fmla="*/ 10000 h 10000"/>
              <a:gd name="connsiteX5" fmla="*/ 6401 w 10000"/>
              <a:gd name="connsiteY5" fmla="*/ 2007 h 10000"/>
              <a:gd name="connsiteX6" fmla="*/ 7167 w 10000"/>
              <a:gd name="connsiteY6" fmla="*/ 2070 h 10000"/>
              <a:gd name="connsiteX7" fmla="*/ 4951 w 10000"/>
              <a:gd name="connsiteY7" fmla="*/ 0 h 10000"/>
              <a:gd name="connsiteX0" fmla="*/ 4951 w 10000"/>
              <a:gd name="connsiteY0" fmla="*/ 0 h 10000"/>
              <a:gd name="connsiteX1" fmla="*/ 2884 w 10000"/>
              <a:gd name="connsiteY1" fmla="*/ 2007 h 10000"/>
              <a:gd name="connsiteX2" fmla="*/ 3518 w 10000"/>
              <a:gd name="connsiteY2" fmla="*/ 2007 h 10000"/>
              <a:gd name="connsiteX3" fmla="*/ 0 w 10000"/>
              <a:gd name="connsiteY3" fmla="*/ 9947 h 10000"/>
              <a:gd name="connsiteX4" fmla="*/ 10000 w 10000"/>
              <a:gd name="connsiteY4" fmla="*/ 10000 h 10000"/>
              <a:gd name="connsiteX5" fmla="*/ 6401 w 10000"/>
              <a:gd name="connsiteY5" fmla="*/ 2007 h 10000"/>
              <a:gd name="connsiteX6" fmla="*/ 7167 w 10000"/>
              <a:gd name="connsiteY6" fmla="*/ 2070 h 10000"/>
              <a:gd name="connsiteX7" fmla="*/ 4951 w 10000"/>
              <a:gd name="connsiteY7" fmla="*/ 0 h 10000"/>
              <a:gd name="connsiteX0" fmla="*/ 4951 w 10000"/>
              <a:gd name="connsiteY0" fmla="*/ 0 h 10000"/>
              <a:gd name="connsiteX1" fmla="*/ 2884 w 10000"/>
              <a:gd name="connsiteY1" fmla="*/ 2007 h 10000"/>
              <a:gd name="connsiteX2" fmla="*/ 3518 w 10000"/>
              <a:gd name="connsiteY2" fmla="*/ 2007 h 10000"/>
              <a:gd name="connsiteX3" fmla="*/ 0 w 10000"/>
              <a:gd name="connsiteY3" fmla="*/ 9947 h 10000"/>
              <a:gd name="connsiteX4" fmla="*/ 10000 w 10000"/>
              <a:gd name="connsiteY4" fmla="*/ 10000 h 10000"/>
              <a:gd name="connsiteX5" fmla="*/ 6401 w 10000"/>
              <a:gd name="connsiteY5" fmla="*/ 2007 h 10000"/>
              <a:gd name="connsiteX6" fmla="*/ 7167 w 10000"/>
              <a:gd name="connsiteY6" fmla="*/ 2070 h 10000"/>
              <a:gd name="connsiteX7" fmla="*/ 4951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4951" y="0"/>
                </a:moveTo>
                <a:lnTo>
                  <a:pt x="2884" y="2007"/>
                </a:lnTo>
                <a:lnTo>
                  <a:pt x="3518" y="2007"/>
                </a:lnTo>
                <a:cubicBezTo>
                  <a:pt x="2959" y="5656"/>
                  <a:pt x="1471" y="8091"/>
                  <a:pt x="0" y="9947"/>
                </a:cubicBezTo>
                <a:lnTo>
                  <a:pt x="10000" y="10000"/>
                </a:lnTo>
                <a:cubicBezTo>
                  <a:pt x="7758" y="7600"/>
                  <a:pt x="6987" y="4935"/>
                  <a:pt x="6401" y="2007"/>
                </a:cubicBezTo>
                <a:lnTo>
                  <a:pt x="7167" y="2070"/>
                </a:lnTo>
                <a:lnTo>
                  <a:pt x="4951" y="0"/>
                </a:lnTo>
                <a:close/>
              </a:path>
            </a:pathLst>
          </a:custGeom>
          <a:gradFill rotWithShape="1">
            <a:gsLst>
              <a:gs pos="100000">
                <a:schemeClr val="accent5">
                  <a:lumMod val="20000"/>
                  <a:lumOff val="80000"/>
                  <a:alpha val="0"/>
                </a:schemeClr>
              </a:gs>
              <a:gs pos="52000">
                <a:srgbClr val="FFC000">
                  <a:alpha val="59000"/>
                </a:srgbClr>
              </a:gs>
              <a:gs pos="0">
                <a:srgbClr val="FFC0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innerShdw blurRad="63500" dist="12700" dir="16200000">
              <a:schemeClr val="tx2">
                <a:lumMod val="75000"/>
                <a:alpha val="20000"/>
              </a:schemeClr>
            </a:innerShdw>
          </a:effectLst>
        </p:spPr>
        <p:txBody>
          <a:bodyPr wrap="none" anchor="ctr"/>
          <a:lstStyle>
            <a:defPPr>
              <a:defRPr lang="ko-KR"/>
            </a:defPPr>
            <a:lvl1pPr algn="l" defTabSz="10429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520700" indent="-63500" algn="l" defTabSz="10429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042988" indent="-128588" algn="l" defTabSz="10429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563688" indent="-192088" algn="l" defTabSz="10429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085975" indent="-257175" algn="l" defTabSz="1042988" rtl="0" fontAlgn="base" latinLnBrk="1">
              <a:spcBef>
                <a:spcPct val="0"/>
              </a:spcBef>
              <a:spcAft>
                <a:spcPct val="0"/>
              </a:spcAft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sz="2100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defRPr/>
            </a:pPr>
            <a:endParaRPr kumimoji="0" lang="ko-KR" altLang="en-US" sz="20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317" name="슬라이드 번호 개체 틀 1">
            <a:extLst>
              <a:ext uri="{FF2B5EF4-FFF2-40B4-BE49-F238E27FC236}">
                <a16:creationId xmlns:a16="http://schemas.microsoft.com/office/drawing/2014/main" id="{2D1175FA-E642-CDD2-890E-C3A8215A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1CC6D1-57AC-49EC-8CB9-E330BC4881D8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2572D-920D-16DA-871C-336973CCA62B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01-4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60FBE-EB57-3653-7CED-404CFE22B125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Philosophy &amp; Vision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74FCE21-F0B5-95A3-7301-AE98C9E4EE66}"/>
              </a:ext>
            </a:extLst>
          </p:cNvPr>
          <p:cNvSpPr/>
          <p:nvPr/>
        </p:nvSpPr>
        <p:spPr>
          <a:xfrm>
            <a:off x="1254597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23" name="TextBox 5">
            <a:extLst>
              <a:ext uri="{FF2B5EF4-FFF2-40B4-BE49-F238E27FC236}">
                <a16:creationId xmlns:a16="http://schemas.microsoft.com/office/drawing/2014/main" id="{A743ACC8-1CA8-53C1-E899-5DF97D0ED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5608638"/>
            <a:ext cx="1296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한발 빠른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수요예측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67B5464-DE12-34A7-B096-36084DA10AA6}"/>
              </a:ext>
            </a:extLst>
          </p:cNvPr>
          <p:cNvSpPr/>
          <p:nvPr/>
        </p:nvSpPr>
        <p:spPr>
          <a:xfrm>
            <a:off x="2452308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27" name="TextBox 7">
            <a:extLst>
              <a:ext uri="{FF2B5EF4-FFF2-40B4-BE49-F238E27FC236}">
                <a16:creationId xmlns:a16="http://schemas.microsoft.com/office/drawing/2014/main" id="{0F5BD831-FB7E-CB3D-3B73-74BEA8F55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5500688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연계산업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부문과의 동조적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R&amp;D</a:t>
            </a:r>
            <a:endParaRPr kumimoji="0" lang="ko-KR" altLang="en-US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79706A5-2B03-E971-2B27-73A3D87A9B7E}"/>
              </a:ext>
            </a:extLst>
          </p:cNvPr>
          <p:cNvSpPr/>
          <p:nvPr/>
        </p:nvSpPr>
        <p:spPr>
          <a:xfrm>
            <a:off x="3630861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31" name="TextBox 9">
            <a:extLst>
              <a:ext uri="{FF2B5EF4-FFF2-40B4-BE49-F238E27FC236}">
                <a16:creationId xmlns:a16="http://schemas.microsoft.com/office/drawing/2014/main" id="{7FC4C15A-6BB4-2758-DED3-9762B7D74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5500688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열정적인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인재양성과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보상체계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AD927DA-D305-EE51-7784-FCEC7A766042}"/>
              </a:ext>
            </a:extLst>
          </p:cNvPr>
          <p:cNvSpPr/>
          <p:nvPr/>
        </p:nvSpPr>
        <p:spPr>
          <a:xfrm>
            <a:off x="4806540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35" name="TextBox 11">
            <a:extLst>
              <a:ext uri="{FF2B5EF4-FFF2-40B4-BE49-F238E27FC236}">
                <a16:creationId xmlns:a16="http://schemas.microsoft.com/office/drawing/2014/main" id="{69AF5FF9-A43F-93BF-915F-F2087C300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3288" y="5500688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전문적인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클러스터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구축 및 육성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2991B6-E9DD-792E-81B7-651B78CA7CED}"/>
              </a:ext>
            </a:extLst>
          </p:cNvPr>
          <p:cNvSpPr/>
          <p:nvPr/>
        </p:nvSpPr>
        <p:spPr>
          <a:xfrm>
            <a:off x="5988075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39" name="TextBox 13">
            <a:extLst>
              <a:ext uri="{FF2B5EF4-FFF2-40B4-BE49-F238E27FC236}">
                <a16:creationId xmlns:a16="http://schemas.microsoft.com/office/drawing/2014/main" id="{2A22C22B-6020-96D4-80C3-2AF8DCAFA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4388" y="5500688"/>
            <a:ext cx="1295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고객에게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정확한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정보 제공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3A8A667-D01E-3CB9-14B0-EF68697F9144}"/>
              </a:ext>
            </a:extLst>
          </p:cNvPr>
          <p:cNvSpPr/>
          <p:nvPr/>
        </p:nvSpPr>
        <p:spPr>
          <a:xfrm>
            <a:off x="7179309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43" name="TextBox 15">
            <a:extLst>
              <a:ext uri="{FF2B5EF4-FFF2-40B4-BE49-F238E27FC236}">
                <a16:creationId xmlns:a16="http://schemas.microsoft.com/office/drawing/2014/main" id="{7F1DBBE7-BDBC-833B-A0E5-DD4435802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013" y="5500688"/>
            <a:ext cx="1296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Cost</a:t>
            </a: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의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지속적인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절감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79A0DCA-73AF-A515-FE49-EBBDC5A73886}"/>
              </a:ext>
            </a:extLst>
          </p:cNvPr>
          <p:cNvSpPr/>
          <p:nvPr/>
        </p:nvSpPr>
        <p:spPr>
          <a:xfrm>
            <a:off x="8366709" y="5269689"/>
            <a:ext cx="1108372" cy="1108372"/>
          </a:xfrm>
          <a:prstGeom prst="ellipse">
            <a:avLst/>
          </a:prstGeom>
          <a:solidFill>
            <a:srgbClr val="0082E6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347" name="TextBox 17">
            <a:extLst>
              <a:ext uri="{FF2B5EF4-FFF2-40B4-BE49-F238E27FC236}">
                <a16:creationId xmlns:a16="http://schemas.microsoft.com/office/drawing/2014/main" id="{E28AB36E-7DC4-7600-6EAB-8CE93E599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463" y="5608638"/>
            <a:ext cx="1296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협력사와의</a:t>
            </a:r>
            <a:endParaRPr kumimoji="0" lang="en-US" altLang="ko-KR" sz="1200" b="1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12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동반 성장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6361FDE-C27F-45EB-0D54-49FE07BCABC5}"/>
              </a:ext>
            </a:extLst>
          </p:cNvPr>
          <p:cNvCxnSpPr/>
          <p:nvPr/>
        </p:nvCxnSpPr>
        <p:spPr>
          <a:xfrm>
            <a:off x="1025525" y="5076825"/>
            <a:ext cx="864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14783AB-36E7-7218-C86A-0316F5F5BD29}"/>
              </a:ext>
            </a:extLst>
          </p:cNvPr>
          <p:cNvCxnSpPr/>
          <p:nvPr/>
        </p:nvCxnSpPr>
        <p:spPr>
          <a:xfrm>
            <a:off x="1025525" y="6589713"/>
            <a:ext cx="86423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57D34F-FAAC-7C53-2530-6459349EAAB2}"/>
              </a:ext>
            </a:extLst>
          </p:cNvPr>
          <p:cNvSpPr txBox="1"/>
          <p:nvPr/>
        </p:nvSpPr>
        <p:spPr>
          <a:xfrm>
            <a:off x="1025525" y="4735513"/>
            <a:ext cx="1733550" cy="339725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Philosophy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906010-B978-C3AD-45E1-47152021AF1D}"/>
              </a:ext>
            </a:extLst>
          </p:cNvPr>
          <p:cNvSpPr txBox="1"/>
          <p:nvPr/>
        </p:nvSpPr>
        <p:spPr>
          <a:xfrm>
            <a:off x="2759075" y="2393950"/>
            <a:ext cx="5087938" cy="830263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21000"/>
              </a:prstClr>
            </a:outerShdw>
          </a:effectLst>
        </p:spPr>
        <p:txBody>
          <a:bodyPr wrap="none"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spc="-80" dirty="0">
                <a:latin typeface="나눔바른고딕OTF" pitchFamily="18" charset="-127"/>
                <a:ea typeface="나눔바른고딕OTF" pitchFamily="18" charset="-127"/>
              </a:rPr>
              <a:t>고객의 </a:t>
            </a:r>
            <a:r>
              <a:rPr kumimoji="0" lang="en-US" altLang="ko-KR" sz="2400" b="1" spc="-80" dirty="0">
                <a:latin typeface="나눔바른고딕OTF" pitchFamily="18" charset="-127"/>
                <a:ea typeface="나눔바른고딕OTF" pitchFamily="18" charset="-127"/>
              </a:rPr>
              <a:t>NEEDS</a:t>
            </a:r>
            <a:r>
              <a:rPr kumimoji="0" lang="ko-KR" altLang="en-US" sz="2400" b="1" spc="-80" dirty="0">
                <a:latin typeface="나눔바른고딕OTF" pitchFamily="18" charset="-127"/>
                <a:ea typeface="나눔바른고딕OTF" pitchFamily="18" charset="-127"/>
              </a:rPr>
              <a:t>를 기반으로 하는</a:t>
            </a:r>
            <a:endParaRPr kumimoji="0" lang="en-US" altLang="ko-KR" sz="2400" b="1" spc="-80" dirty="0">
              <a:latin typeface="나눔바른고딕OTF" pitchFamily="18" charset="-127"/>
              <a:ea typeface="나눔바른고딕OTF" pitchFamily="18" charset="-127"/>
            </a:endParaRPr>
          </a:p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spc="-80" dirty="0">
                <a:latin typeface="나눔바른고딕OTF" pitchFamily="18" charset="-127"/>
                <a:ea typeface="나눔바른고딕OTF" pitchFamily="18" charset="-127"/>
              </a:rPr>
              <a:t>지속적인 </a:t>
            </a:r>
            <a:r>
              <a:rPr kumimoji="0" lang="en-US" altLang="ko-KR" sz="2400" b="1" spc="-80" dirty="0">
                <a:latin typeface="나눔바른고딕OTF" pitchFamily="18" charset="-127"/>
                <a:ea typeface="나눔바른고딕OTF" pitchFamily="18" charset="-127"/>
              </a:rPr>
              <a:t>R&amp;D</a:t>
            </a:r>
            <a:r>
              <a:rPr kumimoji="0" lang="ko-KR" altLang="en-US" sz="2400" b="1" spc="-80" dirty="0">
                <a:latin typeface="나눔바른고딕OTF" pitchFamily="18" charset="-127"/>
                <a:ea typeface="나눔바른고딕OTF" pitchFamily="18" charset="-127"/>
              </a:rPr>
              <a:t>로 </a:t>
            </a:r>
            <a:r>
              <a:rPr kumimoji="0" lang="ko-KR" altLang="en-US" sz="2400" b="1" spc="-8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세계적 튜닝 브랜드 </a:t>
            </a:r>
            <a:r>
              <a:rPr kumimoji="0" lang="ko-KR" altLang="en-US" sz="2400" b="1" spc="-80" dirty="0">
                <a:latin typeface="나눔바른고딕OTF" pitchFamily="18" charset="-127"/>
                <a:ea typeface="나눔바른고딕OTF" pitchFamily="18" charset="-127"/>
              </a:rPr>
              <a:t>구축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B55030-E993-6080-1595-30C3AC49A0FE}"/>
              </a:ext>
            </a:extLst>
          </p:cNvPr>
          <p:cNvSpPr txBox="1"/>
          <p:nvPr/>
        </p:nvSpPr>
        <p:spPr>
          <a:xfrm>
            <a:off x="2674938" y="2020888"/>
            <a:ext cx="2936875" cy="338137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Vision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2D0A-6116-9FC2-BAA0-FABEB2A4077A}"/>
              </a:ext>
            </a:extLst>
          </p:cNvPr>
          <p:cNvSpPr txBox="1"/>
          <p:nvPr/>
        </p:nvSpPr>
        <p:spPr>
          <a:xfrm>
            <a:off x="4389438" y="3873500"/>
            <a:ext cx="1827212" cy="831850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21000"/>
              </a:prstClr>
            </a:outerShdw>
          </a:effectLst>
        </p:spPr>
        <p:txBody>
          <a:bodyPr wrap="none"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성공과 열정의</a:t>
            </a:r>
            <a:endParaRPr kumimoji="0" lang="en-US" altLang="ko-KR" sz="24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유전자 극대화</a:t>
            </a:r>
          </a:p>
        </p:txBody>
      </p:sp>
      <p:grpSp>
        <p:nvGrpSpPr>
          <p:cNvPr id="13354" name="그룹 36">
            <a:extLst>
              <a:ext uri="{FF2B5EF4-FFF2-40B4-BE49-F238E27FC236}">
                <a16:creationId xmlns:a16="http://schemas.microsoft.com/office/drawing/2014/main" id="{6D95650B-E7DA-340E-885C-350F5772ED0A}"/>
              </a:ext>
            </a:extLst>
          </p:cNvPr>
          <p:cNvGrpSpPr>
            <a:grpSpLocks/>
          </p:cNvGrpSpPr>
          <p:nvPr/>
        </p:nvGrpSpPr>
        <p:grpSpPr bwMode="auto">
          <a:xfrm>
            <a:off x="2674938" y="2338388"/>
            <a:ext cx="5256212" cy="922337"/>
            <a:chOff x="2610396" y="2102430"/>
            <a:chExt cx="5256584" cy="922595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1D1212E6-A481-3254-0EB3-F12E9BE14043}"/>
                </a:ext>
              </a:extLst>
            </p:cNvPr>
            <p:cNvCxnSpPr/>
            <p:nvPr/>
          </p:nvCxnSpPr>
          <p:spPr>
            <a:xfrm>
              <a:off x="2610396" y="2102430"/>
              <a:ext cx="525658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5483AF-D884-3547-402C-0115BAB1C61B}"/>
                </a:ext>
              </a:extLst>
            </p:cNvPr>
            <p:cNvCxnSpPr/>
            <p:nvPr/>
          </p:nvCxnSpPr>
          <p:spPr>
            <a:xfrm>
              <a:off x="2610396" y="3025025"/>
              <a:ext cx="525658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55" name="Picture 2" descr="D:\innoplan\진행업무\세종대\디지안\9.png">
            <a:extLst>
              <a:ext uri="{FF2B5EF4-FFF2-40B4-BE49-F238E27FC236}">
                <a16:creationId xmlns:a16="http://schemas.microsoft.com/office/drawing/2014/main" id="{80E60EC1-5624-CE7E-806F-0C46E239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9"/>
          <a:stretch>
            <a:fillRect/>
          </a:stretch>
        </p:blipFill>
        <p:spPr bwMode="auto">
          <a:xfrm>
            <a:off x="7216775" y="3005138"/>
            <a:ext cx="1868488" cy="207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6" name="Picture 3" descr="C:\Users\INNOPLAN\Pictures\Untitled-2.png">
            <a:extLst>
              <a:ext uri="{FF2B5EF4-FFF2-40B4-BE49-F238E27FC236}">
                <a16:creationId xmlns:a16="http://schemas.microsoft.com/office/drawing/2014/main" id="{87A1BB73-F8AA-7455-C4CB-E35A613A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617663"/>
            <a:ext cx="1389063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번호 개체 틀 1">
            <a:extLst>
              <a:ext uri="{FF2B5EF4-FFF2-40B4-BE49-F238E27FC236}">
                <a16:creationId xmlns:a16="http://schemas.microsoft.com/office/drawing/2014/main" id="{B512A59B-804A-6500-1D0E-7291DD68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12CF89-F41C-4C61-87A0-D0FDC123B190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AD13B-DB00-BE56-9517-A7CA622AA871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01-7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EB226-9D39-6005-9CC3-C488971C256B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Certifications and awards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F94BB-BED8-1EEC-E762-0B51EDC06AF5}"/>
              </a:ext>
            </a:extLst>
          </p:cNvPr>
          <p:cNvSpPr txBox="1"/>
          <p:nvPr/>
        </p:nvSpPr>
        <p:spPr>
          <a:xfrm>
            <a:off x="233363" y="1735138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2006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A5B9C7-8629-CCD3-475D-D536508DC81F}"/>
              </a:ext>
            </a:extLst>
          </p:cNvPr>
          <p:cNvSpPr txBox="1"/>
          <p:nvPr/>
        </p:nvSpPr>
        <p:spPr>
          <a:xfrm>
            <a:off x="1530350" y="1804988"/>
            <a:ext cx="4176713" cy="261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NexenTire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&amp; Garrett RV Championship Champion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5AD2E-990F-3311-97B0-C1CC01C40782}"/>
              </a:ext>
            </a:extLst>
          </p:cNvPr>
          <p:cNvSpPr txBox="1"/>
          <p:nvPr/>
        </p:nvSpPr>
        <p:spPr>
          <a:xfrm>
            <a:off x="233363" y="2228850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2007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590A6-B3D1-D8D7-9CD0-7A9685E4EFA0}"/>
              </a:ext>
            </a:extLst>
          </p:cNvPr>
          <p:cNvSpPr txBox="1"/>
          <p:nvPr/>
        </p:nvSpPr>
        <p:spPr>
          <a:xfrm>
            <a:off x="1530350" y="2297113"/>
            <a:ext cx="4176713" cy="261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Kumho Tire Time Trial Race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TT-B Class Champion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E2DCD-DD33-631E-EB97-7FE7AE0774BE}"/>
              </a:ext>
            </a:extLst>
          </p:cNvPr>
          <p:cNvSpPr txBox="1"/>
          <p:nvPr/>
        </p:nvSpPr>
        <p:spPr>
          <a:xfrm>
            <a:off x="233363" y="2711450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2008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399528-7B16-A6D8-BC04-3BBC262872BA}"/>
              </a:ext>
            </a:extLst>
          </p:cNvPr>
          <p:cNvSpPr txBox="1"/>
          <p:nvPr/>
        </p:nvSpPr>
        <p:spPr>
          <a:xfrm>
            <a:off x="1530350" y="2781300"/>
            <a:ext cx="4176713" cy="261938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Korea Race Tabak SSC Champion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C616D-7976-C398-C480-A8585AC8CC5C}"/>
              </a:ext>
            </a:extLst>
          </p:cNvPr>
          <p:cNvSpPr txBox="1"/>
          <p:nvPr/>
        </p:nvSpPr>
        <p:spPr>
          <a:xfrm>
            <a:off x="277813" y="3114675"/>
            <a:ext cx="1200150" cy="7080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2010</a:t>
            </a:r>
          </a:p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2011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3CAC12-15BD-2F8C-77E0-5363FFFAFC7D}"/>
              </a:ext>
            </a:extLst>
          </p:cNvPr>
          <p:cNvSpPr txBox="1"/>
          <p:nvPr/>
        </p:nvSpPr>
        <p:spPr>
          <a:xfrm>
            <a:off x="1530350" y="3273425"/>
            <a:ext cx="4176713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DDGT 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RV Championship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TT200, TT-100 Class 5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Win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EE8663-3A50-1BAC-4D9A-FD8F55DEC0FF}"/>
              </a:ext>
            </a:extLst>
          </p:cNvPr>
          <p:cNvSpPr txBox="1"/>
          <p:nvPr/>
        </p:nvSpPr>
        <p:spPr>
          <a:xfrm>
            <a:off x="265113" y="4013200"/>
            <a:ext cx="1225550" cy="7080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2013</a:t>
            </a:r>
          </a:p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9D2BD2-A36C-0D2B-11FC-1289510BD4B7}"/>
              </a:ext>
            </a:extLst>
          </p:cNvPr>
          <p:cNvSpPr txBox="1"/>
          <p:nvPr/>
        </p:nvSpPr>
        <p:spPr>
          <a:xfrm>
            <a:off x="1554163" y="4078288"/>
            <a:ext cx="4176712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DDGT 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RV Championship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TT200, TT-100 Class 2 Win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762B5-0766-5B11-FB90-E7C29F6F25BD}"/>
              </a:ext>
            </a:extLst>
          </p:cNvPr>
          <p:cNvSpPr txBox="1"/>
          <p:nvPr/>
        </p:nvSpPr>
        <p:spPr>
          <a:xfrm>
            <a:off x="288925" y="4911725"/>
            <a:ext cx="1225550" cy="70802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2015</a:t>
            </a:r>
          </a:p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2016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22F7E9-2D2D-757A-7DF3-D39A3E1A2376}"/>
              </a:ext>
            </a:extLst>
          </p:cNvPr>
          <p:cNvSpPr txBox="1"/>
          <p:nvPr/>
        </p:nvSpPr>
        <p:spPr>
          <a:xfrm>
            <a:off x="1539875" y="4848225"/>
            <a:ext cx="4176713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TT100 Class </a:t>
            </a:r>
            <a:r>
              <a:rPr lang="ko-KR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3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Win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TT300 Class 3Win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77AA52-BCC2-BD37-D115-0D2379DA635C}"/>
              </a:ext>
            </a:extLst>
          </p:cNvPr>
          <p:cNvSpPr txBox="1"/>
          <p:nvPr/>
        </p:nvSpPr>
        <p:spPr>
          <a:xfrm>
            <a:off x="288925" y="5703888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2019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C5428F-4076-33E1-C696-A79BF6DEC2D7}"/>
              </a:ext>
            </a:extLst>
          </p:cNvPr>
          <p:cNvSpPr txBox="1"/>
          <p:nvPr/>
        </p:nvSpPr>
        <p:spPr>
          <a:xfrm>
            <a:off x="1530350" y="5653088"/>
            <a:ext cx="4176713" cy="600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Cj SuperRace AvanteCup Champion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Radical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Sr-1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Champion,</a:t>
            </a:r>
          </a:p>
          <a:p>
            <a:pPr marL="171450" indent="-171450" defTabSz="1043056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KSR GT300 3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Win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4355" name="Picture 3">
            <a:extLst>
              <a:ext uri="{FF2B5EF4-FFF2-40B4-BE49-F238E27FC236}">
                <a16:creationId xmlns:a16="http://schemas.microsoft.com/office/drawing/2014/main" id="{7E7AB7CF-A100-9723-C9DF-6BC21FD1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1736725"/>
            <a:ext cx="3095625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Picture 9">
            <a:extLst>
              <a:ext uri="{FF2B5EF4-FFF2-40B4-BE49-F238E27FC236}">
                <a16:creationId xmlns:a16="http://schemas.microsoft.com/office/drawing/2014/main" id="{30C1B7BC-9BE7-7FCB-3454-60F9F916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1728788"/>
            <a:ext cx="2341563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7" name="Picture 3" descr="C:\Users\네식구\Pictures\2[1]-[Converted].png">
            <a:extLst>
              <a:ext uri="{FF2B5EF4-FFF2-40B4-BE49-F238E27FC236}">
                <a16:creationId xmlns:a16="http://schemas.microsoft.com/office/drawing/2014/main" id="{DEB05D0B-C477-4B29-29BB-233946C0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63" y="2944813"/>
            <a:ext cx="186055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9" name="그림 20" descr="하늘, 도로, 실외, 사람이(가) 표시된 사진&#10;&#10;자동 생성된 설명">
            <a:extLst>
              <a:ext uri="{FF2B5EF4-FFF2-40B4-BE49-F238E27FC236}">
                <a16:creationId xmlns:a16="http://schemas.microsoft.com/office/drawing/2014/main" id="{318B2B5C-B601-78F7-681B-920472C25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58" y="5619750"/>
            <a:ext cx="2525713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0" name="그림 22" descr="실내이(가) 표시된 사진&#10;&#10;자동 생성된 설명">
            <a:extLst>
              <a:ext uri="{FF2B5EF4-FFF2-40B4-BE49-F238E27FC236}">
                <a16:creationId xmlns:a16="http://schemas.microsoft.com/office/drawing/2014/main" id="{A62714D7-9736-D2B7-3473-FA3D26C14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71" y="3158300"/>
            <a:ext cx="3180141" cy="242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1" name="그림 24" descr="나무, 실외, 도로, 자동차이(가) 표시된 사진&#10;&#10;자동 생성된 설명">
            <a:extLst>
              <a:ext uri="{FF2B5EF4-FFF2-40B4-BE49-F238E27FC236}">
                <a16:creationId xmlns:a16="http://schemas.microsoft.com/office/drawing/2014/main" id="{DBD0D9FA-373D-48C2-7248-75EEC7DD9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8" y="5594384"/>
            <a:ext cx="1897063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398A7-14C8-5F97-E17E-A336B7DC5158}"/>
              </a:ext>
            </a:extLst>
          </p:cNvPr>
          <p:cNvSpPr txBox="1"/>
          <p:nvPr/>
        </p:nvSpPr>
        <p:spPr>
          <a:xfrm>
            <a:off x="810196" y="1044327"/>
            <a:ext cx="5089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17</a:t>
            </a:r>
            <a:r>
              <a:rPr lang="ko-KR" altLang="en-US" b="1" dirty="0">
                <a:solidFill>
                  <a:srgbClr val="FF0000"/>
                </a:solidFill>
              </a:rPr>
              <a:t>년 경력의 모터스포츠 선수 및 팀 운영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1">
            <a:extLst>
              <a:ext uri="{FF2B5EF4-FFF2-40B4-BE49-F238E27FC236}">
                <a16:creationId xmlns:a16="http://schemas.microsoft.com/office/drawing/2014/main" id="{D3519B50-0871-8FCC-CC4B-0EF9E073A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1F02D7-D97A-4A74-A67C-83FF88804930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5784E-D602-49FE-1B33-33E8C81A1DE9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01-5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D9F640-3D4E-C2EC-8DB5-6DF38F3366C4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인증 및 수상내역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0E4330-76DA-E778-7013-1E3507198691}"/>
              </a:ext>
            </a:extLst>
          </p:cNvPr>
          <p:cNvSpPr txBox="1"/>
          <p:nvPr/>
        </p:nvSpPr>
        <p:spPr>
          <a:xfrm>
            <a:off x="233363" y="1735138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BC2A5-77DA-6EEA-8D58-C0E09AD7BC00}"/>
              </a:ext>
            </a:extLst>
          </p:cNvPr>
          <p:cNvSpPr txBox="1"/>
          <p:nvPr/>
        </p:nvSpPr>
        <p:spPr>
          <a:xfrm>
            <a:off x="1530350" y="1804988"/>
            <a:ext cx="4176713" cy="261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넥센타이어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코리아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스피드레이싱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대회 종합우승 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7D21C-F69C-4314-784B-1BF13F3849AF}"/>
              </a:ext>
            </a:extLst>
          </p:cNvPr>
          <p:cNvSpPr txBox="1"/>
          <p:nvPr/>
        </p:nvSpPr>
        <p:spPr>
          <a:xfrm>
            <a:off x="233363" y="2228850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122A3-118E-BB8A-6E96-43B13FCEADC8}"/>
              </a:ext>
            </a:extLst>
          </p:cNvPr>
          <p:cNvSpPr txBox="1"/>
          <p:nvPr/>
        </p:nvSpPr>
        <p:spPr>
          <a:xfrm>
            <a:off x="1530350" y="2297113"/>
            <a:ext cx="4176713" cy="26193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이탈리아 </a:t>
            </a:r>
            <a:r>
              <a:rPr kumimoji="0"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Alientech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사의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교육 자격증 취득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A5E33-F366-704A-C7C8-E325F187335B}"/>
              </a:ext>
            </a:extLst>
          </p:cNvPr>
          <p:cNvSpPr txBox="1"/>
          <p:nvPr/>
        </p:nvSpPr>
        <p:spPr>
          <a:xfrm>
            <a:off x="233363" y="2711450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44405-417E-B124-6E9C-8B8AA0F0A29D}"/>
              </a:ext>
            </a:extLst>
          </p:cNvPr>
          <p:cNvSpPr txBox="1"/>
          <p:nvPr/>
        </p:nvSpPr>
        <p:spPr>
          <a:xfrm>
            <a:off x="1530350" y="2697163"/>
            <a:ext cx="4176713" cy="430212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이탈리아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Magic motorsports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사의</a:t>
            </a:r>
            <a:endParaRPr kumimoji="0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교육자격증 취득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F06A0-D028-1D33-1370-FC0539423589}"/>
              </a:ext>
            </a:extLst>
          </p:cNvPr>
          <p:cNvSpPr txBox="1"/>
          <p:nvPr/>
        </p:nvSpPr>
        <p:spPr>
          <a:xfrm>
            <a:off x="233363" y="3205163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DA7DB8-31F5-5E80-30D2-967B3F8EB4E1}"/>
              </a:ext>
            </a:extLst>
          </p:cNvPr>
          <p:cNvSpPr txBox="1"/>
          <p:nvPr/>
        </p:nvSpPr>
        <p:spPr>
          <a:xfrm>
            <a:off x="1530350" y="3273425"/>
            <a:ext cx="417671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독일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ECV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사의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교육 자격증 취득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 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A781F-3F1D-12EB-E577-A561BFC568EA}"/>
              </a:ext>
            </a:extLst>
          </p:cNvPr>
          <p:cNvSpPr txBox="1"/>
          <p:nvPr/>
        </p:nvSpPr>
        <p:spPr>
          <a:xfrm>
            <a:off x="233363" y="3998913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AD16B-804F-F368-489D-D2D5A8802E1D}"/>
              </a:ext>
            </a:extLst>
          </p:cNvPr>
          <p:cNvSpPr txBox="1"/>
          <p:nvPr/>
        </p:nvSpPr>
        <p:spPr>
          <a:xfrm>
            <a:off x="1530350" y="4068763"/>
            <a:ext cx="41767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교육 기관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&lt;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튜닝스쿨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&gt; 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설립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AA1FA-9A9A-60B5-DA80-07750C2919A1}"/>
              </a:ext>
            </a:extLst>
          </p:cNvPr>
          <p:cNvSpPr txBox="1"/>
          <p:nvPr/>
        </p:nvSpPr>
        <p:spPr>
          <a:xfrm>
            <a:off x="233363" y="4789488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2015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6C499-42C6-BBAD-D981-BBED14C18E20}"/>
              </a:ext>
            </a:extLst>
          </p:cNvPr>
          <p:cNvSpPr txBox="1"/>
          <p:nvPr/>
        </p:nvSpPr>
        <p:spPr>
          <a:xfrm>
            <a:off x="1530350" y="4857750"/>
            <a:ext cx="417671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튜닝교육 기관 튜닝스쿨 수강생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7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명배출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현재 모두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사업중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E478D-0059-9F13-C333-63F6FEC3A97E}"/>
              </a:ext>
            </a:extLst>
          </p:cNvPr>
          <p:cNvSpPr txBox="1"/>
          <p:nvPr/>
        </p:nvSpPr>
        <p:spPr>
          <a:xfrm>
            <a:off x="233363" y="5583238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2015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DB695E-1B27-9EDE-FF37-56FF94EF1444}"/>
              </a:ext>
            </a:extLst>
          </p:cNvPr>
          <p:cNvSpPr txBox="1"/>
          <p:nvPr/>
        </p:nvSpPr>
        <p:spPr>
          <a:xfrm>
            <a:off x="1530350" y="5653088"/>
            <a:ext cx="41767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전세계최초 최신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BMW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차량의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솔루션 개발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,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C3063776-31BE-FB23-5536-147AD498B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72770" y="1635263"/>
            <a:ext cx="2591494" cy="27642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938699-2277-5040-71A3-F956F265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 rot="5400000">
            <a:off x="8233341" y="4696874"/>
            <a:ext cx="1421607" cy="2010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FA3EE4B7-43E5-25B3-50CF-7995E08D4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239234" y="4754345"/>
            <a:ext cx="2345625" cy="1658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382" name="그림 18">
            <a:extLst>
              <a:ext uri="{FF2B5EF4-FFF2-40B4-BE49-F238E27FC236}">
                <a16:creationId xmlns:a16="http://schemas.microsoft.com/office/drawing/2014/main" id="{1C2EF260-68E1-B105-148E-1C70AB305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088" y="1597025"/>
            <a:ext cx="2401887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291B68-1D39-28E7-9B05-F8F1AB9B5AFC}"/>
              </a:ext>
            </a:extLst>
          </p:cNvPr>
          <p:cNvSpPr txBox="1"/>
          <p:nvPr/>
        </p:nvSpPr>
        <p:spPr>
          <a:xfrm>
            <a:off x="1520061" y="6030118"/>
            <a:ext cx="4176712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전세계 모든  차량종류의 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95% ECU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튜닝 개발 완료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 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7160E-BB31-5616-174D-863D7308418E}"/>
              </a:ext>
            </a:extLst>
          </p:cNvPr>
          <p:cNvSpPr txBox="1"/>
          <p:nvPr/>
        </p:nvSpPr>
        <p:spPr>
          <a:xfrm>
            <a:off x="233363" y="6629400"/>
            <a:ext cx="1225550" cy="40005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spc="-15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2019</a:t>
            </a:r>
            <a:endParaRPr kumimoji="0" lang="ko-KR" altLang="en-US" sz="2000" b="1" spc="-15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478CD1-4CA2-A326-0279-74954BDFD147}"/>
              </a:ext>
            </a:extLst>
          </p:cNvPr>
          <p:cNvSpPr txBox="1"/>
          <p:nvPr/>
        </p:nvSpPr>
        <p:spPr>
          <a:xfrm>
            <a:off x="1520060" y="6307137"/>
            <a:ext cx="41767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한국 자동차 튜닝 산업 협회 운영이사 엮임</a:t>
            </a: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kumimoji="0"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D2FD2-8ECE-D23A-5B58-9EABD0C25C6A}"/>
              </a:ext>
            </a:extLst>
          </p:cNvPr>
          <p:cNvSpPr txBox="1"/>
          <p:nvPr/>
        </p:nvSpPr>
        <p:spPr>
          <a:xfrm>
            <a:off x="1523564" y="6745466"/>
            <a:ext cx="41767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1043056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국방 </a:t>
            </a:r>
            <a:r>
              <a:rPr kumimoji="0"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무인정찰기</a:t>
            </a:r>
            <a:r>
              <a:rPr kumimoji="0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엔진 개발 참여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번호 개체 틀 1">
            <a:extLst>
              <a:ext uri="{FF2B5EF4-FFF2-40B4-BE49-F238E27FC236}">
                <a16:creationId xmlns:a16="http://schemas.microsoft.com/office/drawing/2014/main" id="{592136EF-8A06-A638-9D71-8C944FA1B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A5726C-E101-4688-A1A1-CF2C7428CA55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DA372-7236-510F-E51D-CC5AC8CED5E5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01-5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C0000-0D6B-F1AB-9210-2E567AF1C1A1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Business Partners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6389" name="그림 12" descr="컵이(가) 표시된 사진&#10;&#10;자동 생성된 설명">
            <a:extLst>
              <a:ext uri="{FF2B5EF4-FFF2-40B4-BE49-F238E27FC236}">
                <a16:creationId xmlns:a16="http://schemas.microsoft.com/office/drawing/2014/main" id="{5E160DF8-4F2F-34F2-594D-4DA707CC9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4090988"/>
            <a:ext cx="1939925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그림 14">
            <a:extLst>
              <a:ext uri="{FF2B5EF4-FFF2-40B4-BE49-F238E27FC236}">
                <a16:creationId xmlns:a16="http://schemas.microsoft.com/office/drawing/2014/main" id="{E084233A-5BA5-4BCE-4822-DBD60A42D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547813"/>
            <a:ext cx="277177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그림 16" descr="클립아트이(가) 표시된 사진&#10;&#10;자동 생성된 설명">
            <a:extLst>
              <a:ext uri="{FF2B5EF4-FFF2-40B4-BE49-F238E27FC236}">
                <a16:creationId xmlns:a16="http://schemas.microsoft.com/office/drawing/2014/main" id="{11D774C7-CDDB-E9C5-2016-45D6B935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975" y="5394325"/>
            <a:ext cx="301942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그림 18">
            <a:extLst>
              <a:ext uri="{FF2B5EF4-FFF2-40B4-BE49-F238E27FC236}">
                <a16:creationId xmlns:a16="http://schemas.microsoft.com/office/drawing/2014/main" id="{E3184C2C-BB00-8313-E2DF-4A3509EBD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820738"/>
            <a:ext cx="302895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그림 21" descr="클립아트이(가) 표시된 사진&#10;&#10;자동 생성된 설명">
            <a:extLst>
              <a:ext uri="{FF2B5EF4-FFF2-40B4-BE49-F238E27FC236}">
                <a16:creationId xmlns:a16="http://schemas.microsoft.com/office/drawing/2014/main" id="{7611D6BD-81FF-AB2D-CF4E-71692FE0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363" y="3930650"/>
            <a:ext cx="331470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그림 27">
            <a:extLst>
              <a:ext uri="{FF2B5EF4-FFF2-40B4-BE49-F238E27FC236}">
                <a16:creationId xmlns:a16="http://schemas.microsoft.com/office/drawing/2014/main" id="{049EF387-64BD-1262-D90F-3C3C5A3C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3359150"/>
            <a:ext cx="30003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그림 30">
            <a:extLst>
              <a:ext uri="{FF2B5EF4-FFF2-40B4-BE49-F238E27FC236}">
                <a16:creationId xmlns:a16="http://schemas.microsoft.com/office/drawing/2014/main" id="{BCBAD9D7-518B-C49B-9D5C-B66D5CFD1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113" y="2416175"/>
            <a:ext cx="34004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6" name="그림 33">
            <a:extLst>
              <a:ext uri="{FF2B5EF4-FFF2-40B4-BE49-F238E27FC236}">
                <a16:creationId xmlns:a16="http://schemas.microsoft.com/office/drawing/2014/main" id="{69A389AE-D9A6-9FE4-7121-BFAFEE4B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682625"/>
            <a:ext cx="24098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그림 38">
            <a:extLst>
              <a:ext uri="{FF2B5EF4-FFF2-40B4-BE49-F238E27FC236}">
                <a16:creationId xmlns:a16="http://schemas.microsoft.com/office/drawing/2014/main" id="{19BFAB46-BDCB-65B6-CD9B-BF712496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5653088"/>
            <a:ext cx="32861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8" name="그림 42">
            <a:extLst>
              <a:ext uri="{FF2B5EF4-FFF2-40B4-BE49-F238E27FC236}">
                <a16:creationId xmlns:a16="http://schemas.microsoft.com/office/drawing/2014/main" id="{72C5F6E7-3982-6FD9-DA31-280DAA78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4614863"/>
            <a:ext cx="277177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그림 4">
            <a:extLst>
              <a:ext uri="{FF2B5EF4-FFF2-40B4-BE49-F238E27FC236}">
                <a16:creationId xmlns:a16="http://schemas.microsoft.com/office/drawing/2014/main" id="{65E98A25-6B2F-C900-C05B-2ABCF2459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2638425"/>
            <a:ext cx="3516313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번호 개체 틀 1">
            <a:extLst>
              <a:ext uri="{FF2B5EF4-FFF2-40B4-BE49-F238E27FC236}">
                <a16:creationId xmlns:a16="http://schemas.microsoft.com/office/drawing/2014/main" id="{2A71206E-E784-4FCE-AFE1-51100F1D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AF10BA-0C41-446A-84BB-AC74E65FDA23}" type="slidenum">
              <a:rPr lang="ko-KR" altLang="en-US"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2CAFF-26A1-4829-BBB4-8CABF9D0E696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01-1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843D0-3245-4BE3-BE2A-71951A2484CC}"/>
              </a:ext>
            </a:extLst>
          </p:cNvPr>
          <p:cNvSpPr txBox="1"/>
          <p:nvPr/>
        </p:nvSpPr>
        <p:spPr>
          <a:xfrm>
            <a:off x="1257300" y="412542"/>
            <a:ext cx="5817592" cy="338554"/>
          </a:xfrm>
          <a:prstGeom prst="round1Rect">
            <a:avLst>
              <a:gd name="adj" fmla="val 50000"/>
            </a:avLst>
          </a:prstGeom>
          <a:noFill/>
        </p:spPr>
        <p:txBody>
          <a:bodyPr wrap="square"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현대자동차용 </a:t>
            </a: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VGT </a:t>
            </a:r>
            <a:r>
              <a:rPr kumimoji="0"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터보차져</a:t>
            </a: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컨트롤러 개발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1E1152-A1A6-43EA-A9D4-450328254CF7}"/>
              </a:ext>
            </a:extLst>
          </p:cNvPr>
          <p:cNvSpPr/>
          <p:nvPr/>
        </p:nvSpPr>
        <p:spPr>
          <a:xfrm>
            <a:off x="7723188" y="44450"/>
            <a:ext cx="2825750" cy="161925"/>
          </a:xfrm>
          <a:prstGeom prst="rect">
            <a:avLst/>
          </a:prstGeom>
          <a:solidFill>
            <a:srgbClr val="0182E7"/>
          </a:solidFill>
          <a:ln>
            <a:solidFill>
              <a:srgbClr val="0182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E7CE2B-C2C6-698D-C2B0-E6AC0E739FA8}"/>
              </a:ext>
            </a:extLst>
          </p:cNvPr>
          <p:cNvSpPr txBox="1"/>
          <p:nvPr/>
        </p:nvSpPr>
        <p:spPr>
          <a:xfrm>
            <a:off x="327753" y="951386"/>
            <a:ext cx="7282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ko-KR" altLang="en-US" sz="2400" b="1" dirty="0">
                <a:solidFill>
                  <a:srgbClr val="0070C0"/>
                </a:solidFill>
                <a:latin typeface="나눔바른고딕OTF" pitchFamily="18" charset="-127"/>
                <a:ea typeface="나눔바른고딕OTF" pitchFamily="18" charset="-127"/>
              </a:rPr>
              <a:t>자동차 제조사 가솔린 </a:t>
            </a:r>
            <a:r>
              <a:rPr kumimoji="0" lang="en-US" altLang="ko-KR" sz="2400" b="1" dirty="0">
                <a:solidFill>
                  <a:srgbClr val="0070C0"/>
                </a:solidFill>
                <a:latin typeface="나눔바른고딕OTF" pitchFamily="18" charset="-127"/>
                <a:ea typeface="나눔바른고딕OTF" pitchFamily="18" charset="-127"/>
              </a:rPr>
              <a:t>VGT </a:t>
            </a:r>
            <a:r>
              <a:rPr kumimoji="0" lang="ko-KR" altLang="en-US" sz="2400" b="1" dirty="0" err="1">
                <a:solidFill>
                  <a:srgbClr val="0070C0"/>
                </a:solidFill>
                <a:latin typeface="나눔바른고딕OTF" pitchFamily="18" charset="-127"/>
                <a:ea typeface="나눔바른고딕OTF" pitchFamily="18" charset="-127"/>
              </a:rPr>
              <a:t>터보차져</a:t>
            </a:r>
            <a:r>
              <a:rPr kumimoji="0" lang="ko-KR" altLang="en-US" sz="2400" b="1" dirty="0">
                <a:solidFill>
                  <a:srgbClr val="0070C0"/>
                </a:solidFill>
                <a:latin typeface="나눔바른고딕OTF" pitchFamily="18" charset="-127"/>
                <a:ea typeface="나눔바른고딕OTF" pitchFamily="18" charset="-127"/>
              </a:rPr>
              <a:t> 컨트롤러 개발</a:t>
            </a:r>
          </a:p>
          <a:p>
            <a:endParaRPr lang="en-US" altLang="ko-KR" sz="2400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07CEAA-30FF-050B-8496-219813799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8706" r="18730" b="29437"/>
          <a:stretch/>
        </p:blipFill>
        <p:spPr>
          <a:xfrm>
            <a:off x="5516031" y="4932759"/>
            <a:ext cx="1984458" cy="1984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5AB041-07A3-1E24-B9A8-A6AB8B62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3971199"/>
            <a:ext cx="1984459" cy="14883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5B8909-C80D-4C72-BBF8-2BBF089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531" y="1529291"/>
            <a:ext cx="3096344" cy="23222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4DFBE0-3B17-7293-EE17-20AE46FAE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790608"/>
            <a:ext cx="4935220" cy="37014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803230-37ED-B16E-99BA-FFCF29C3C189}"/>
              </a:ext>
            </a:extLst>
          </p:cNvPr>
          <p:cNvSpPr txBox="1"/>
          <p:nvPr/>
        </p:nvSpPr>
        <p:spPr>
          <a:xfrm>
            <a:off x="7075488" y="3779838"/>
            <a:ext cx="35591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검토해주셔서 감사합니다</a:t>
            </a:r>
            <a:r>
              <a:rPr kumimoji="0" lang="en-US" altLang="ko-KR" sz="24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.</a:t>
            </a:r>
            <a:endParaRPr kumimoji="0" lang="ko-KR" altLang="en-US" sz="24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1">
            <a:extLst>
              <a:ext uri="{FF2B5EF4-FFF2-40B4-BE49-F238E27FC236}">
                <a16:creationId xmlns:a16="http://schemas.microsoft.com/office/drawing/2014/main" id="{615E535D-9C3B-347D-7672-3AFF8F717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25" y="2339975"/>
            <a:ext cx="266541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4BFF04"/>
                </a:solidFill>
                <a:latin typeface="나눔바른고딕OTF" pitchFamily="18" charset="-127"/>
                <a:ea typeface="나눔바른고딕OTF" pitchFamily="18" charset="-127"/>
              </a:rPr>
              <a:t>Chapter 01.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COMPANY OVERVIEW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ko-KR" sz="16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4BFF04"/>
                </a:solidFill>
                <a:latin typeface="나눔바른고딕OTF" pitchFamily="18" charset="-127"/>
                <a:ea typeface="나눔바른고딕OTF" pitchFamily="18" charset="-127"/>
              </a:rPr>
              <a:t>Chapter 02.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BUSINESS OVERVIEW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16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4BFF04"/>
                </a:solidFill>
                <a:latin typeface="나눔바른고딕OTF" pitchFamily="18" charset="-127"/>
                <a:ea typeface="나눔바른고딕OTF" pitchFamily="18" charset="-127"/>
              </a:rPr>
              <a:t>Chapter 03.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MARKET ANALYSIS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16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4BFF04"/>
                </a:solidFill>
                <a:latin typeface="나눔바른고딕OTF" pitchFamily="18" charset="-127"/>
                <a:ea typeface="나눔바른고딕OTF" pitchFamily="18" charset="-127"/>
              </a:rPr>
              <a:t>Chapter 04.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BUSINESS PLAN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ko-KR" altLang="en-US" sz="16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4BFF04"/>
                </a:solidFill>
                <a:latin typeface="나눔바른고딕OTF" pitchFamily="18" charset="-127"/>
                <a:ea typeface="나눔바른고딕OTF" pitchFamily="18" charset="-127"/>
              </a:rPr>
              <a:t>Chapter 05.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FINANCIAL PLAN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ko-KR" sz="16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8195" name="그림 2" descr="컵이(가) 표시된 사진&#10;&#10;자동 생성된 설명">
            <a:extLst>
              <a:ext uri="{FF2B5EF4-FFF2-40B4-BE49-F238E27FC236}">
                <a16:creationId xmlns:a16="http://schemas.microsoft.com/office/drawing/2014/main" id="{563AADC0-1A24-AEC7-AED8-F4298648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8" y="1092200"/>
            <a:ext cx="238125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10A162-5CA1-4DF5-649A-446707E3704A}"/>
              </a:ext>
            </a:extLst>
          </p:cNvPr>
          <p:cNvSpPr txBox="1"/>
          <p:nvPr/>
        </p:nvSpPr>
        <p:spPr>
          <a:xfrm>
            <a:off x="2682875" y="4500563"/>
            <a:ext cx="2935288" cy="338137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Chapter 01.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3B626-7A09-9D7F-C179-BC96674841B7}"/>
              </a:ext>
            </a:extLst>
          </p:cNvPr>
          <p:cNvSpPr txBox="1"/>
          <p:nvPr/>
        </p:nvSpPr>
        <p:spPr>
          <a:xfrm>
            <a:off x="0" y="4789488"/>
            <a:ext cx="10693400" cy="706437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COMPANY OVERVIEW</a:t>
            </a:r>
            <a:endParaRPr kumimoji="0"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9220" name="그림 3">
            <a:extLst>
              <a:ext uri="{FF2B5EF4-FFF2-40B4-BE49-F238E27FC236}">
                <a16:creationId xmlns:a16="http://schemas.microsoft.com/office/drawing/2014/main" id="{4790B169-638F-9F58-DE21-A6FE09266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3" y="539750"/>
            <a:ext cx="5202237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번호 개체 틀 3">
            <a:extLst>
              <a:ext uri="{FF2B5EF4-FFF2-40B4-BE49-F238E27FC236}">
                <a16:creationId xmlns:a16="http://schemas.microsoft.com/office/drawing/2014/main" id="{5500A77D-587E-1D2A-6121-74B577DC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FA69D1-76DD-4B75-A56A-AA9761B58B4E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594C3BF-C6CA-E0F0-F178-3CACF901B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070626"/>
              </p:ext>
            </p:extLst>
          </p:nvPr>
        </p:nvGraphicFramePr>
        <p:xfrm>
          <a:off x="1530350" y="2803525"/>
          <a:ext cx="7632700" cy="40735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6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9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7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221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94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Company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name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Gene Company Co., Ltd.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Establishment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2009.10.31</a:t>
                      </a: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5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C.E.O.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이 한준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사업자 번호</a:t>
                      </a: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126-86-74128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Address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H.Q</a:t>
                      </a: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. : 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245, </a:t>
                      </a:r>
                      <a:r>
                        <a:rPr lang="en-US" altLang="ko-KR" sz="1100" b="0" i="0" dirty="0" err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Daewangpangyo-ro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, Bundang-</a:t>
                      </a:r>
                      <a:r>
                        <a:rPr lang="en-US" altLang="ko-KR" sz="1100" b="0" i="0" dirty="0" err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gu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, </a:t>
                      </a:r>
                      <a:r>
                        <a:rPr lang="en-US" altLang="ko-KR" sz="1100" b="0" i="0" dirty="0" err="1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Seongnam-si</a:t>
                      </a:r>
                      <a:r>
                        <a:rPr lang="en-US" altLang="ko-KR" sz="1100" b="0" i="0" dirty="0">
                          <a:solidFill>
                            <a:srgbClr val="000000"/>
                          </a:solidFill>
                          <a:effectLst/>
                          <a:latin typeface="-apple-system"/>
                        </a:rPr>
                        <a:t>, Gyeonggi-do, Republic of Korea</a:t>
                      </a: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R&amp;D Center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: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KookMin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 University,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Jeongneung-ro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Seongbuk-gu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, Seoul</a:t>
                      </a: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Tel.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(+82)31-717-3655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Fax.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(+82)31-717-3655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Web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u="none" strike="noStrike" cap="none" normalizeH="0" baseline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www.genecompany.co.kr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E-mail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president@genecompany.co.kr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6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Business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Area</a:t>
                      </a: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Automotive electronic control equipment manufacturing , wholesale and retail 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Services (Training Automotive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Electic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Content)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System &amp; Product development for military use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158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Capital scale</a:t>
                      </a:r>
                    </a:p>
                  </a:txBody>
                  <a:tcPr marL="91443" marR="91443" marT="45242" marB="4524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10M won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Sale per year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10M won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5" marR="91445" marT="45241" marB="4524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employee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3 person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43" marR="91443" marT="45242" marB="45242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246" name="TextBox 6">
            <a:extLst>
              <a:ext uri="{FF2B5EF4-FFF2-40B4-BE49-F238E27FC236}">
                <a16:creationId xmlns:a16="http://schemas.microsoft.com/office/drawing/2014/main" id="{C42EBB66-A7A6-5AE2-2469-978A7E7C3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8700" y="1868488"/>
            <a:ext cx="6432550" cy="908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kumimoji="1" sz="21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400" b="1" dirty="0" err="1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ene</a:t>
            </a:r>
            <a:r>
              <a:rPr kumimoji="0" lang="en-US" altLang="ko-KR" sz="1400" b="1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 Company</a:t>
            </a:r>
            <a:r>
              <a:rPr lang="en-US" altLang="ko-KR" dirty="0"/>
              <a:t> </a:t>
            </a:r>
            <a:r>
              <a:rPr lang="en-US" altLang="ko-KR" sz="1600" dirty="0"/>
              <a:t>We continue to succeed in R&amp;D </a:t>
            </a:r>
          </a:p>
          <a:p>
            <a:pPr eaLnBrk="1" latinLnBrk="1" hangingPunct="1">
              <a:defRPr/>
            </a:pPr>
            <a:r>
              <a:rPr lang="en-US" altLang="ko-KR" sz="1600" dirty="0"/>
              <a:t>on the basis of our own outstanding technology and passion.</a:t>
            </a:r>
            <a:br>
              <a:rPr lang="en-US" altLang="ko-KR" sz="1050" dirty="0"/>
            </a:br>
            <a:r>
              <a:rPr lang="en-US" altLang="ko-KR" sz="1600" dirty="0"/>
              <a:t>It's satisfying the needs of our customers and markets.</a:t>
            </a:r>
            <a:endParaRPr kumimoji="0" lang="ko-KR" altLang="en-US" sz="1400" dirty="0"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0287" name="TextBox 7">
            <a:extLst>
              <a:ext uri="{FF2B5EF4-FFF2-40B4-BE49-F238E27FC236}">
                <a16:creationId xmlns:a16="http://schemas.microsoft.com/office/drawing/2014/main" id="{CF713756-277D-D0A0-7D16-DEED1D845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788" y="1704975"/>
            <a:ext cx="13684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700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G</a:t>
            </a:r>
            <a:endParaRPr kumimoji="0" lang="ko-KR" altLang="en-US" sz="700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9DDAB-29E0-4E83-D53E-5640A761BB4E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Company Profile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578E6A-3288-8859-879E-549ECFCBB2C4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01-1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27CF79-D419-E66F-4200-40EDF1E7724D}"/>
              </a:ext>
            </a:extLst>
          </p:cNvPr>
          <p:cNvSpPr/>
          <p:nvPr/>
        </p:nvSpPr>
        <p:spPr>
          <a:xfrm>
            <a:off x="0" y="5553075"/>
            <a:ext cx="10693400" cy="1323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267" name="슬라이드 번호 개체 틀 1">
            <a:extLst>
              <a:ext uri="{FF2B5EF4-FFF2-40B4-BE49-F238E27FC236}">
                <a16:creationId xmlns:a16="http://schemas.microsoft.com/office/drawing/2014/main" id="{A0065EA1-BB95-780D-EEA2-DB0C5B3A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C83622-AD34-4831-91CD-664A844BC2C7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33EF5-6697-8679-6B67-9A3C3AE2448B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01-2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D665-6C78-B8EF-9317-96D416B83F29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Company History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1270" name="TextBox 6">
            <a:extLst>
              <a:ext uri="{FF2B5EF4-FFF2-40B4-BE49-F238E27FC236}">
                <a16:creationId xmlns:a16="http://schemas.microsoft.com/office/drawing/2014/main" id="{CD3E89AC-9DF4-6E81-EA2A-D31413C44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550" y="1846263"/>
            <a:ext cx="1223963" cy="274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2009.10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2011.03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2011.04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2012.11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2013.06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2014.01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2015.01</a:t>
            </a:r>
          </a:p>
          <a:p>
            <a:pPr algn="r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100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2016.02</a:t>
            </a:r>
            <a:endParaRPr kumimoji="0" lang="ko-KR" altLang="en-US" sz="1100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3A498-5A66-24C9-F6AE-7E4174171AA3}"/>
              </a:ext>
            </a:extLst>
          </p:cNvPr>
          <p:cNvSpPr txBox="1"/>
          <p:nvPr/>
        </p:nvSpPr>
        <p:spPr>
          <a:xfrm>
            <a:off x="2725738" y="1846263"/>
            <a:ext cx="6946900" cy="27469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Gene Company Establishment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LabVIEW CLD [Certified LabVIEW Developer]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ETAS company certification / ECU Calibration Business Start.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Korea Pro Racing Competition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Engine Technology Consulting &amp; Verification Company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Development of Prediction Technology of Internal EGR Rate of Gasoline Engine Applying CVVL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Bioethanol engine combustion analysis</a:t>
            </a:r>
          </a:p>
          <a:p>
            <a:pPr defTabSz="1043056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CMD2016, Research paper[2016 International Conference on Condition Monitoring and Diagnosis]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1272" name="Picture 6" descr="C:\Users\woo\Desktop\Untitled-3.png">
            <a:extLst>
              <a:ext uri="{FF2B5EF4-FFF2-40B4-BE49-F238E27FC236}">
                <a16:creationId xmlns:a16="http://schemas.microsoft.com/office/drawing/2014/main" id="{A8BE378B-5803-F134-92F3-8EC076CF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227138"/>
            <a:ext cx="206375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C44DD77-07B7-9CD3-829E-AEEBD67915EE}"/>
              </a:ext>
            </a:extLst>
          </p:cNvPr>
          <p:cNvSpPr/>
          <p:nvPr/>
        </p:nvSpPr>
        <p:spPr>
          <a:xfrm>
            <a:off x="2465388" y="2052638"/>
            <a:ext cx="122237" cy="122237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0B07A88-8C3E-1DD5-D33A-D7EF1A3A0FEE}"/>
              </a:ext>
            </a:extLst>
          </p:cNvPr>
          <p:cNvSpPr/>
          <p:nvPr/>
        </p:nvSpPr>
        <p:spPr>
          <a:xfrm>
            <a:off x="2465388" y="2360613"/>
            <a:ext cx="122237" cy="122237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5EFC05-9C35-23D9-B429-1C28A42678D2}"/>
              </a:ext>
            </a:extLst>
          </p:cNvPr>
          <p:cNvSpPr/>
          <p:nvPr/>
        </p:nvSpPr>
        <p:spPr>
          <a:xfrm>
            <a:off x="2465388" y="2711450"/>
            <a:ext cx="122237" cy="122238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BAB814-DBFF-7934-EB75-F39CE97CA2C0}"/>
              </a:ext>
            </a:extLst>
          </p:cNvPr>
          <p:cNvSpPr/>
          <p:nvPr/>
        </p:nvSpPr>
        <p:spPr>
          <a:xfrm>
            <a:off x="2465388" y="3019425"/>
            <a:ext cx="122237" cy="122238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956363-F02A-3706-A4CF-4E0EF1C68DCA}"/>
              </a:ext>
            </a:extLst>
          </p:cNvPr>
          <p:cNvSpPr/>
          <p:nvPr/>
        </p:nvSpPr>
        <p:spPr>
          <a:xfrm>
            <a:off x="2465388" y="3371850"/>
            <a:ext cx="122237" cy="122238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6A3993D-ED53-4AB3-BC74-B37845D4C063}"/>
              </a:ext>
            </a:extLst>
          </p:cNvPr>
          <p:cNvSpPr/>
          <p:nvPr/>
        </p:nvSpPr>
        <p:spPr>
          <a:xfrm>
            <a:off x="2465388" y="3700463"/>
            <a:ext cx="122237" cy="122237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A8DA742-6F3B-BA86-D014-CA6EEB56B63D}"/>
              </a:ext>
            </a:extLst>
          </p:cNvPr>
          <p:cNvSpPr/>
          <p:nvPr/>
        </p:nvSpPr>
        <p:spPr>
          <a:xfrm>
            <a:off x="2465388" y="4376738"/>
            <a:ext cx="122237" cy="122237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11281" name="그룹 18">
            <a:extLst>
              <a:ext uri="{FF2B5EF4-FFF2-40B4-BE49-F238E27FC236}">
                <a16:creationId xmlns:a16="http://schemas.microsoft.com/office/drawing/2014/main" id="{8A2681E6-B890-BCA8-E6AC-35716D2906AC}"/>
              </a:ext>
            </a:extLst>
          </p:cNvPr>
          <p:cNvGrpSpPr>
            <a:grpSpLocks/>
          </p:cNvGrpSpPr>
          <p:nvPr/>
        </p:nvGrpSpPr>
        <p:grpSpPr bwMode="auto">
          <a:xfrm>
            <a:off x="1227138" y="5553075"/>
            <a:ext cx="8231187" cy="1323975"/>
            <a:chOff x="1119601" y="5364807"/>
            <a:chExt cx="9021898" cy="1451579"/>
          </a:xfrm>
        </p:grpSpPr>
        <p:pic>
          <p:nvPicPr>
            <p:cNvPr id="11283" name="Picture 2">
              <a:extLst>
                <a:ext uri="{FF2B5EF4-FFF2-40B4-BE49-F238E27FC236}">
                  <a16:creationId xmlns:a16="http://schemas.microsoft.com/office/drawing/2014/main" id="{9D8762D4-400B-7B23-9DA7-53B642438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5"/>
            <a:stretch>
              <a:fillRect/>
            </a:stretch>
          </p:blipFill>
          <p:spPr bwMode="auto">
            <a:xfrm>
              <a:off x="1119601" y="5364808"/>
              <a:ext cx="2486855" cy="145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4" name="Picture 5">
              <a:extLst>
                <a:ext uri="{FF2B5EF4-FFF2-40B4-BE49-F238E27FC236}">
                  <a16:creationId xmlns:a16="http://schemas.microsoft.com/office/drawing/2014/main" id="{9E338806-4E95-85C2-3341-974B08D4F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454" y="5364808"/>
              <a:ext cx="2178349" cy="1451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5" name="Picture 6">
              <a:extLst>
                <a:ext uri="{FF2B5EF4-FFF2-40B4-BE49-F238E27FC236}">
                  <a16:creationId xmlns:a16="http://schemas.microsoft.com/office/drawing/2014/main" id="{844DC329-D31C-B7AC-D130-888DD8F2DC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4803" y="5364808"/>
              <a:ext cx="2178347" cy="1451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6" name="Picture 7">
              <a:extLst>
                <a:ext uri="{FF2B5EF4-FFF2-40B4-BE49-F238E27FC236}">
                  <a16:creationId xmlns:a16="http://schemas.microsoft.com/office/drawing/2014/main" id="{73EA3000-5EC3-FE78-5954-13FD1A91F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150" y="5364807"/>
              <a:ext cx="2178349" cy="1451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81CE6FD7-0E7F-E7F6-A4F9-860EE44C4050}"/>
              </a:ext>
            </a:extLst>
          </p:cNvPr>
          <p:cNvSpPr/>
          <p:nvPr/>
        </p:nvSpPr>
        <p:spPr>
          <a:xfrm>
            <a:off x="2465388" y="4016578"/>
            <a:ext cx="122237" cy="122237"/>
          </a:xfrm>
          <a:prstGeom prst="ellipse">
            <a:avLst/>
          </a:prstGeom>
          <a:solidFill>
            <a:srgbClr val="4BFF04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번호 개체 틀 1">
            <a:extLst>
              <a:ext uri="{FF2B5EF4-FFF2-40B4-BE49-F238E27FC236}">
                <a16:creationId xmlns:a16="http://schemas.microsoft.com/office/drawing/2014/main" id="{C42843AA-51CA-6971-F155-FC4000F4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34B7DD-D8EA-4B53-AFA4-6B12FD6AE0D5}" type="slidenum">
              <a:rPr lang="ko-KR" altLang="en-US" sz="80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1A690-A8EE-E1D9-F608-BEFC033DA568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01-3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C4FD45-C6C6-6817-A9AB-9B2FD5D78A1D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CEO Profile</a:t>
            </a:r>
            <a:endParaRPr kumimoji="0"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95FAB-09F7-F09D-9395-D0B163621DD3}"/>
              </a:ext>
            </a:extLst>
          </p:cNvPr>
          <p:cNvSpPr txBox="1"/>
          <p:nvPr/>
        </p:nvSpPr>
        <p:spPr>
          <a:xfrm>
            <a:off x="809625" y="1692275"/>
            <a:ext cx="68405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진컴퍼니</a:t>
            </a:r>
            <a:r>
              <a:rPr kumimoji="0"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㈜ 대표이사 </a:t>
            </a:r>
            <a:r>
              <a:rPr kumimoji="0" lang="ko-KR" altLang="en-US" sz="3600" b="1" dirty="0">
                <a:latin typeface="나눔바른고딕OTF" pitchFamily="18" charset="-127"/>
                <a:ea typeface="나눔바른고딕OTF" pitchFamily="18" charset="-127"/>
              </a:rPr>
              <a:t>이 한 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ECFF5-2810-FA1B-BBE6-C44624B39EC4}"/>
              </a:ext>
            </a:extLst>
          </p:cNvPr>
          <p:cNvSpPr txBox="1"/>
          <p:nvPr/>
        </p:nvSpPr>
        <p:spPr>
          <a:xfrm>
            <a:off x="882650" y="1692275"/>
            <a:ext cx="35321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자동차 튜닝과 </a:t>
            </a:r>
            <a:r>
              <a:rPr kumimoji="0"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레이싱에</a:t>
            </a:r>
            <a:r>
              <a:rPr kumimoji="0"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미친 열정의 </a:t>
            </a:r>
            <a:r>
              <a:rPr kumimoji="0" lang="en-US" altLang="ko-KR" sz="1400" b="1" dirty="0">
                <a:solidFill>
                  <a:srgbClr val="0082E6"/>
                </a:solidFill>
                <a:latin typeface="나눔바른고딕OTF" pitchFamily="18" charset="-127"/>
                <a:ea typeface="나눔바른고딕OTF" pitchFamily="18" charset="-127"/>
              </a:rPr>
              <a:t>CEO</a:t>
            </a:r>
            <a:endParaRPr kumimoji="0" lang="ko-KR" altLang="en-US" sz="1400" b="1" dirty="0">
              <a:solidFill>
                <a:srgbClr val="0082E6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pic>
        <p:nvPicPr>
          <p:cNvPr id="12295" name="Picture 4">
            <a:extLst>
              <a:ext uri="{FF2B5EF4-FFF2-40B4-BE49-F238E27FC236}">
                <a16:creationId xmlns:a16="http://schemas.microsoft.com/office/drawing/2014/main" id="{E8D23F94-A5F1-3FBC-66FB-63331C823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211513"/>
            <a:ext cx="2728913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7F01EC1-995F-229D-C8AF-E9DA719B0844}"/>
              </a:ext>
            </a:extLst>
          </p:cNvPr>
          <p:cNvGraphicFramePr>
            <a:graphicFrameLocks noGrp="1"/>
          </p:cNvGraphicFramePr>
          <p:nvPr/>
        </p:nvGraphicFramePr>
        <p:xfrm>
          <a:off x="3906838" y="2870200"/>
          <a:ext cx="5616575" cy="787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4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3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기 간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학   교   명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전  공  분  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비고</a:t>
                      </a: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2002~2005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가락고등학교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인문학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졸업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2006~2009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아주 자동차 대학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모터스포츠학</a:t>
                      </a: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 </a:t>
                      </a:r>
                      <a:r>
                        <a:rPr kumimoji="1" lang="ko-KR" altLang="en-US" sz="9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자동차튜닝학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복수전공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졸업</a:t>
                      </a: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7821" marB="37821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2A27F6A2-487D-2B4F-6F89-05C539367BAB}"/>
              </a:ext>
            </a:extLst>
          </p:cNvPr>
          <p:cNvSpPr txBox="1"/>
          <p:nvPr/>
        </p:nvSpPr>
        <p:spPr>
          <a:xfrm>
            <a:off x="3833813" y="2586038"/>
            <a:ext cx="3532187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&gt;&gt;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주요학력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CC5851E-2199-1912-23CA-0D974BB50CF5}"/>
              </a:ext>
            </a:extLst>
          </p:cNvPr>
          <p:cNvGraphicFramePr>
            <a:graphicFrameLocks noGrp="1"/>
          </p:cNvGraphicFramePr>
          <p:nvPr/>
        </p:nvGraphicFramePr>
        <p:xfrm>
          <a:off x="3906838" y="3989388"/>
          <a:ext cx="5616575" cy="105092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45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5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9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기 간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  <a:cs typeface="굴림" pitchFamily="50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기업명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업종 및 사업분야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  <a:tab pos="16256000" algn="l"/>
                        </a:tabLst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  <a:cs typeface="굴림" pitchFamily="50" charset="-127"/>
                        </a:rPr>
                        <a:t>비고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2006~2007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대한민국자동차경주협회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금호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타임트라이얼레이스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준우승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준우승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2008. 6 ~ 9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퍼플모터스포츠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경주용차량제작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주임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2009 ~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현재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Gene Company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자동차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ECU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제어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자동차 튜닝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OTF" pitchFamily="18" charset="-127"/>
                          <a:ea typeface="나눔바른고딕OTF" pitchFamily="18" charset="-127"/>
                        </a:rPr>
                        <a:t>대표이사</a:t>
                      </a:r>
                    </a:p>
                  </a:txBody>
                  <a:tcPr marL="91439" marR="91439" marT="34869" marB="3486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410B96F-85A2-BE20-F8A1-D1B3A1D0853E}"/>
              </a:ext>
            </a:extLst>
          </p:cNvPr>
          <p:cNvSpPr txBox="1"/>
          <p:nvPr/>
        </p:nvSpPr>
        <p:spPr>
          <a:xfrm>
            <a:off x="3833813" y="3713163"/>
            <a:ext cx="3532187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&gt;&gt;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주요경력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1810622-7144-6617-436D-DAD02334D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66035"/>
              </p:ext>
            </p:extLst>
          </p:nvPr>
        </p:nvGraphicFramePr>
        <p:xfrm>
          <a:off x="3906838" y="5353050"/>
          <a:ext cx="5616575" cy="20097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5616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6146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2009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대한민국자동차 경주협회 레이스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드라이빙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라이센스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에버랜드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태백서킷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2011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대한민국 자동차 경주협회 레이스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드라이빙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라이센스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코리아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F1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서킷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)</a:t>
                      </a:r>
                    </a:p>
                  </a:txBody>
                  <a:tcPr marL="91439" marR="91439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2007~2015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국내외 레이스 대회 총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60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회 출전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  30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여회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 입상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2013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 2014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GT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클래스 챔피언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2014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 대한민국 최초의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ECU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튜닝 교육기관 튜닝스쿨 설립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 한국 자동차 튜닝협회 운영이사 엮임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.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6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4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월 이탈리아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Alientech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사의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ECU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튜닝 교육 트레이너 자격증취득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2015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년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월 독일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EVC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사의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ECU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튜닝 교육 트레이너 자격증 취득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바른고딕OTF" pitchFamily="18" charset="-127"/>
                          <a:ea typeface="나눔바른고딕OTF" pitchFamily="18" charset="-127"/>
                        </a:rPr>
                        <a:t>. 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바른고딕OTF" pitchFamily="18" charset="-127"/>
                        <a:ea typeface="나눔바른고딕OTF" pitchFamily="18" charset="-127"/>
                      </a:endParaRPr>
                    </a:p>
                  </a:txBody>
                  <a:tcPr marL="91439" marR="91439" marT="45723" marB="4572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F6A994C0-B57D-A49B-3D83-A24A7F9C416A}"/>
              </a:ext>
            </a:extLst>
          </p:cNvPr>
          <p:cNvSpPr txBox="1"/>
          <p:nvPr/>
        </p:nvSpPr>
        <p:spPr>
          <a:xfrm>
            <a:off x="3833813" y="5076825"/>
            <a:ext cx="3532187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&gt;&gt;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자격</a:t>
            </a:r>
            <a:r>
              <a:rPr kumimoji="0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 </a:t>
            </a:r>
            <a:r>
              <a:rPr kumimoji="0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및 특기사항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1">
            <a:extLst>
              <a:ext uri="{FF2B5EF4-FFF2-40B4-BE49-F238E27FC236}">
                <a16:creationId xmlns:a16="http://schemas.microsoft.com/office/drawing/2014/main" id="{30A29B58-136A-4D23-AE4C-75BB7547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FA9437-0FE3-47E7-B32B-1934AE60CE25}" type="slidenum">
              <a:rPr lang="ko-KR" altLang="en-US"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1E145-426D-4FDE-B4E6-7A2B4260BC59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01-3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1CECF-5FAD-4768-B880-7FCD8AD046E7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인증 및 수상내역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2BC738-75B2-46C8-98A7-79B92E9A0A82}"/>
              </a:ext>
            </a:extLst>
          </p:cNvPr>
          <p:cNvSpPr/>
          <p:nvPr/>
        </p:nvSpPr>
        <p:spPr>
          <a:xfrm>
            <a:off x="7723188" y="44450"/>
            <a:ext cx="2825750" cy="161925"/>
          </a:xfrm>
          <a:prstGeom prst="rect">
            <a:avLst/>
          </a:prstGeom>
          <a:solidFill>
            <a:srgbClr val="0182E7"/>
          </a:solidFill>
          <a:ln>
            <a:solidFill>
              <a:srgbClr val="0182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ABB95-0DC8-421C-8EA8-7C8EAF9C7962}"/>
              </a:ext>
            </a:extLst>
          </p:cNvPr>
          <p:cNvSpPr txBox="1"/>
          <p:nvPr/>
        </p:nvSpPr>
        <p:spPr>
          <a:xfrm>
            <a:off x="593925" y="1044327"/>
            <a:ext cx="9793088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1043056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1"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해외 연수 및 자격취득</a:t>
            </a:r>
            <a:endParaRPr kumimoji="1"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1043056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1"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 가솔린</a:t>
            </a:r>
            <a:r>
              <a:rPr kumimoji="1"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1"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디젤 소프트웨어 업그레이드</a:t>
            </a:r>
            <a:r>
              <a:rPr kumimoji="1"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800" dirty="0">
                <a:latin typeface="나눔고딕" pitchFamily="50" charset="-127"/>
                <a:ea typeface="나눔고딕" pitchFamily="50" charset="-127"/>
              </a:rPr>
              <a:t>교육 자격증 취득</a:t>
            </a:r>
            <a:r>
              <a:rPr kumimoji="1" lang="en-US" altLang="ko-KR" sz="18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kumimoji="1" lang="en-US" altLang="ko-KR" sz="1800" b="1" dirty="0">
                <a:latin typeface="나눔고딕" pitchFamily="50" charset="-127"/>
                <a:ea typeface="나눔고딕" pitchFamily="50" charset="-127"/>
              </a:rPr>
              <a:t>(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이탈리아 </a:t>
            </a:r>
            <a:r>
              <a:rPr kumimoji="1"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Alientech</a:t>
            </a:r>
            <a:r>
              <a:rPr kumimoji="1"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</a:t>
            </a:r>
            <a:r>
              <a:rPr kumimoji="1"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/>
          </a:p>
        </p:txBody>
      </p:sp>
      <p:pic>
        <p:nvPicPr>
          <p:cNvPr id="2050" name="Picture 2" descr="사진 설명이 없습니다.">
            <a:extLst>
              <a:ext uri="{FF2B5EF4-FFF2-40B4-BE49-F238E27FC236}">
                <a16:creationId xmlns:a16="http://schemas.microsoft.com/office/drawing/2014/main" id="{2D3F1C24-B96A-4706-81E4-6170A34D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92" y="2124446"/>
            <a:ext cx="2843808" cy="212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사진 설명이 없습니다.">
            <a:extLst>
              <a:ext uri="{FF2B5EF4-FFF2-40B4-BE49-F238E27FC236}">
                <a16:creationId xmlns:a16="http://schemas.microsoft.com/office/drawing/2014/main" id="{CB7440A0-D098-4777-B267-B6C65E93F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30" y="4346789"/>
            <a:ext cx="2843808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2BDA9416-C4FF-4598-0C17-02B846002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0116" y="2123339"/>
            <a:ext cx="6702655" cy="4739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1">
            <a:extLst>
              <a:ext uri="{FF2B5EF4-FFF2-40B4-BE49-F238E27FC236}">
                <a16:creationId xmlns:a16="http://schemas.microsoft.com/office/drawing/2014/main" id="{30A29B58-136A-4D23-AE4C-75BB7547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FA9437-0FE3-47E7-B32B-1934AE60CE25}" type="slidenum">
              <a:rPr lang="ko-KR" altLang="en-US"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1E145-426D-4FDE-B4E6-7A2B4260BC59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01-3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1CECF-5FAD-4768-B880-7FCD8AD046E7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인증 및 수상내역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2BC738-75B2-46C8-98A7-79B92E9A0A82}"/>
              </a:ext>
            </a:extLst>
          </p:cNvPr>
          <p:cNvSpPr/>
          <p:nvPr/>
        </p:nvSpPr>
        <p:spPr>
          <a:xfrm>
            <a:off x="7723188" y="44450"/>
            <a:ext cx="2825750" cy="161925"/>
          </a:xfrm>
          <a:prstGeom prst="rect">
            <a:avLst/>
          </a:prstGeom>
          <a:solidFill>
            <a:srgbClr val="0182E7"/>
          </a:solidFill>
          <a:ln>
            <a:solidFill>
              <a:srgbClr val="0182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ABB95-0DC8-421C-8EA8-7C8EAF9C7962}"/>
              </a:ext>
            </a:extLst>
          </p:cNvPr>
          <p:cNvSpPr txBox="1"/>
          <p:nvPr/>
        </p:nvSpPr>
        <p:spPr>
          <a:xfrm>
            <a:off x="565217" y="1065442"/>
            <a:ext cx="9793088" cy="912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1043056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kumimoji="1"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엔진제어 </a:t>
            </a:r>
            <a:r>
              <a:rPr kumimoji="1" lang="en-US" altLang="ko-KR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ECU</a:t>
            </a:r>
            <a:r>
              <a:rPr kumimoji="1"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기술이전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 사업</a:t>
            </a:r>
            <a:endParaRPr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defTabSz="1043056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 및 선박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비행기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엔진 제어</a:t>
            </a:r>
            <a:r>
              <a:rPr kumimoji="1"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소프트웨어 업그레이드</a:t>
            </a:r>
            <a:r>
              <a:rPr kumimoji="1"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800" dirty="0">
                <a:latin typeface="나눔고딕" pitchFamily="50" charset="-127"/>
                <a:ea typeface="나눔고딕" pitchFamily="50" charset="-127"/>
              </a:rPr>
              <a:t>교육</a:t>
            </a:r>
            <a:endParaRPr lang="ko-KR" altLang="en-US" sz="18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978722-4A08-CFF3-99D0-5BD6DA15F2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16690"/>
          <a:stretch/>
        </p:blipFill>
        <p:spPr bwMode="auto">
          <a:xfrm>
            <a:off x="2610396" y="1990236"/>
            <a:ext cx="4248471" cy="269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653AA5D-C179-4563-D8C8-BB68F987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11" y="4529913"/>
            <a:ext cx="4029629" cy="269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EDC9BFA-1C68-BE18-4855-710925735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40" b="49593"/>
          <a:stretch/>
        </p:blipFill>
        <p:spPr bwMode="auto">
          <a:xfrm>
            <a:off x="92931" y="2772519"/>
            <a:ext cx="2735536" cy="272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4EDE563-75C0-6BB6-B21C-00B1264A2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215"/>
          <a:stretch/>
        </p:blipFill>
        <p:spPr bwMode="auto">
          <a:xfrm>
            <a:off x="3186460" y="5004767"/>
            <a:ext cx="2376264" cy="23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2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1">
            <a:extLst>
              <a:ext uri="{FF2B5EF4-FFF2-40B4-BE49-F238E27FC236}">
                <a16:creationId xmlns:a16="http://schemas.microsoft.com/office/drawing/2014/main" id="{30A29B58-136A-4D23-AE4C-75BB7547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FA9437-0FE3-47E7-B32B-1934AE60CE25}" type="slidenum">
              <a:rPr lang="ko-KR" altLang="en-US" sz="800" smtClean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80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1E145-426D-4FDE-B4E6-7A2B4260BC59}"/>
              </a:ext>
            </a:extLst>
          </p:cNvPr>
          <p:cNvSpPr txBox="1"/>
          <p:nvPr/>
        </p:nvSpPr>
        <p:spPr>
          <a:xfrm>
            <a:off x="0" y="412750"/>
            <a:ext cx="1243013" cy="338138"/>
          </a:xfrm>
          <a:prstGeom prst="round1Rect">
            <a:avLst>
              <a:gd name="adj" fmla="val 50000"/>
            </a:avLst>
          </a:prstGeom>
          <a:pattFill prst="pct75">
            <a:fgClr>
              <a:schemeClr val="tx1">
                <a:lumMod val="75000"/>
                <a:lumOff val="2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spAutoFit/>
          </a:bodyPr>
          <a:lstStyle/>
          <a:p>
            <a:pPr algn="ctr"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spc="-80" dirty="0">
                <a:solidFill>
                  <a:schemeClr val="bg1"/>
                </a:solidFill>
                <a:latin typeface="나눔바른고딕OTF" pitchFamily="18" charset="-127"/>
                <a:ea typeface="나눔바른고딕OTF" pitchFamily="18" charset="-127"/>
              </a:rPr>
              <a:t>01-3</a:t>
            </a:r>
            <a:endParaRPr kumimoji="0" lang="ko-KR" altLang="en-US" sz="1600" b="1" spc="-80" dirty="0">
              <a:solidFill>
                <a:schemeClr val="bg1"/>
              </a:solidFill>
              <a:latin typeface="나눔바른고딕OTF" pitchFamily="18" charset="-127"/>
              <a:ea typeface="나눔바른고딕OTF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1CECF-5FAD-4768-B880-7FCD8AD046E7}"/>
              </a:ext>
            </a:extLst>
          </p:cNvPr>
          <p:cNvSpPr txBox="1"/>
          <p:nvPr/>
        </p:nvSpPr>
        <p:spPr>
          <a:xfrm>
            <a:off x="1257300" y="412750"/>
            <a:ext cx="2936875" cy="338138"/>
          </a:xfrm>
          <a:prstGeom prst="round1Rect">
            <a:avLst>
              <a:gd name="adj" fmla="val 50000"/>
            </a:avLst>
          </a:prstGeom>
          <a:noFill/>
        </p:spPr>
        <p:txBody>
          <a:bodyPr anchor="ctr">
            <a:spAutoFit/>
          </a:bodyPr>
          <a:lstStyle/>
          <a:p>
            <a:pPr defTabSz="1043056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OTF" pitchFamily="18" charset="-127"/>
                <a:ea typeface="나눔바른고딕OTF" pitchFamily="18" charset="-127"/>
              </a:rPr>
              <a:t>인증 및 수상내역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2BC738-75B2-46C8-98A7-79B92E9A0A82}"/>
              </a:ext>
            </a:extLst>
          </p:cNvPr>
          <p:cNvSpPr/>
          <p:nvPr/>
        </p:nvSpPr>
        <p:spPr>
          <a:xfrm>
            <a:off x="7723188" y="44450"/>
            <a:ext cx="2825750" cy="161925"/>
          </a:xfrm>
          <a:prstGeom prst="rect">
            <a:avLst/>
          </a:prstGeom>
          <a:solidFill>
            <a:srgbClr val="0182E7"/>
          </a:solidFill>
          <a:ln>
            <a:solidFill>
              <a:srgbClr val="0182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DABB95-0DC8-421C-8EA8-7C8EAF9C7962}"/>
              </a:ext>
            </a:extLst>
          </p:cNvPr>
          <p:cNvSpPr txBox="1"/>
          <p:nvPr/>
        </p:nvSpPr>
        <p:spPr>
          <a:xfrm>
            <a:off x="450156" y="857987"/>
            <a:ext cx="9793088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1043056">
              <a:lnSpc>
                <a:spcPct val="150000"/>
              </a:lnSpc>
              <a:buFont typeface="Wingdings" panose="05000000000000000000" pitchFamily="2" charset="2"/>
              <a:buChar char="u"/>
              <a:defRPr/>
            </a:pPr>
            <a:r>
              <a:rPr lang="ko-KR" altLang="en-US" sz="2000" b="1" dirty="0">
                <a:solidFill>
                  <a:schemeClr val="accen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산학 연계 엔진제어 세미나 및 기술 강의 </a:t>
            </a:r>
            <a:endParaRPr kumimoji="1" lang="en-US" altLang="ko-KR" sz="2000" b="1" dirty="0">
              <a:solidFill>
                <a:schemeClr val="accen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defTabSz="1043056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kumimoji="1"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국민대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자동차학과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국민대 자체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제작차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레이스카</a:t>
            </a:r>
            <a:endParaRPr lang="ko-KR" altLang="en-US" sz="18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09414D-ECE3-92D8-B791-A7544076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37" y="2362054"/>
            <a:ext cx="5788297" cy="434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22 KSAE 대학생 자작자동차대회 AFTER MOVIE by KEF-22 &amp; KF-22 (국민대학교 KOOKMIN RACING )  - YouTube">
            <a:extLst>
              <a:ext uri="{FF2B5EF4-FFF2-40B4-BE49-F238E27FC236}">
                <a16:creationId xmlns:a16="http://schemas.microsoft.com/office/drawing/2014/main" id="{43EB5842-5EFE-0082-BA5C-E79FF3501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258" y="4269669"/>
            <a:ext cx="4322587" cy="243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국민대 자작자동차 동아리 KORA, 세계 자작자동차 대회 출정식 가져">
            <a:extLst>
              <a:ext uri="{FF2B5EF4-FFF2-40B4-BE49-F238E27FC236}">
                <a16:creationId xmlns:a16="http://schemas.microsoft.com/office/drawing/2014/main" id="{54A153B1-7187-E60F-ECB3-034D552D5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95" y="1771057"/>
            <a:ext cx="3589868" cy="23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50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797</Words>
  <Application>Microsoft Office PowerPoint</Application>
  <PresentationFormat>사용자 지정</PresentationFormat>
  <Paragraphs>228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-apple-system</vt:lpstr>
      <vt:lpstr>HY견고딕</vt:lpstr>
      <vt:lpstr>noto</vt:lpstr>
      <vt:lpstr>나눔고딕</vt:lpstr>
      <vt:lpstr>나눔바른고딕</vt:lpstr>
      <vt:lpstr>나눔바른고딕OTF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INNOPLAN</dc:creator>
  <cp:lastModifiedBy>Hanjun Lee</cp:lastModifiedBy>
  <cp:revision>189</cp:revision>
  <cp:lastPrinted>2016-05-24T01:16:41Z</cp:lastPrinted>
  <dcterms:created xsi:type="dcterms:W3CDTF">2014-02-12T12:13:39Z</dcterms:created>
  <dcterms:modified xsi:type="dcterms:W3CDTF">2025-07-25T00:24:40Z</dcterms:modified>
</cp:coreProperties>
</file>